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4" r:id="rId3"/>
    <p:sldId id="265" r:id="rId4"/>
    <p:sldId id="268" r:id="rId5"/>
    <p:sldId id="269" r:id="rId6"/>
    <p:sldId id="270" r:id="rId7"/>
    <p:sldId id="271" r:id="rId8"/>
    <p:sldId id="272" r:id="rId9"/>
    <p:sldId id="273" r:id="rId10"/>
    <p:sldId id="274" r:id="rId11"/>
    <p:sldId id="275" r:id="rId12"/>
    <p:sldId id="276" r:id="rId13"/>
    <p:sldId id="277" r:id="rId14"/>
    <p:sldId id="266" r:id="rId15"/>
    <p:sldId id="278" r:id="rId16"/>
    <p:sldId id="279" r:id="rId17"/>
    <p:sldId id="267" r:id="rId18"/>
    <p:sldId id="280" r:id="rId19"/>
    <p:sldId id="262"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9A7200"/>
    <a:srgbClr val="CC9900"/>
    <a:srgbClr val="0000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p:cViewPr varScale="1">
        <p:scale>
          <a:sx n="81" d="100"/>
          <a:sy n="81" d="100"/>
        </p:scale>
        <p:origin x="1272"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DC8A0-E11A-4F4B-A4C2-123420F5AEB0}" type="datetimeFigureOut">
              <a:rPr lang="en-US" smtClean="0"/>
              <a:t>12/4/2023</a:t>
            </a:fld>
            <a:endParaRPr lang="en-US"/>
          </a:p>
        </p:txBody>
      </p:sp>
      <p:sp>
        <p:nvSpPr>
          <p:cNvPr id="4" name="Chỗ dành sẵn cho Hình ảnh của Bản chiế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6A27D-A906-4FC6-83E1-E8ED3A5FC220}" type="slidenum">
              <a:rPr lang="en-US" smtClean="0"/>
              <a:t>‹#›</a:t>
            </a:fld>
            <a:endParaRPr lang="en-US"/>
          </a:p>
        </p:txBody>
      </p:sp>
    </p:spTree>
    <p:extLst>
      <p:ext uri="{BB962C8B-B14F-4D97-AF65-F5344CB8AC3E}">
        <p14:creationId xmlns:p14="http://schemas.microsoft.com/office/powerpoint/2010/main" val="1796627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BF6A27D-A906-4FC6-83E1-E8ED3A5FC220}" type="slidenum">
              <a:rPr lang="en-US" smtClean="0"/>
              <a:t>15</a:t>
            </a:fld>
            <a:endParaRPr lang="en-US"/>
          </a:p>
        </p:txBody>
      </p:sp>
    </p:spTree>
    <p:extLst>
      <p:ext uri="{BB962C8B-B14F-4D97-AF65-F5344CB8AC3E}">
        <p14:creationId xmlns:p14="http://schemas.microsoft.com/office/powerpoint/2010/main" val="424190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BF6A27D-A906-4FC6-83E1-E8ED3A5FC220}" type="slidenum">
              <a:rPr lang="en-US" smtClean="0"/>
              <a:t>16</a:t>
            </a:fld>
            <a:endParaRPr lang="en-US"/>
          </a:p>
        </p:txBody>
      </p:sp>
    </p:spTree>
    <p:extLst>
      <p:ext uri="{BB962C8B-B14F-4D97-AF65-F5344CB8AC3E}">
        <p14:creationId xmlns:p14="http://schemas.microsoft.com/office/powerpoint/2010/main" val="27943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2716CEC-4EB7-4AF5-B8B4-13A4AA74F184}"/>
              </a:ext>
            </a:extLst>
          </p:cNvPr>
          <p:cNvSpPr>
            <a:spLocks noGrp="1" noChangeArrowheads="1"/>
          </p:cNvSpPr>
          <p:nvPr>
            <p:ph type="ctrTitle"/>
          </p:nvPr>
        </p:nvSpPr>
        <p:spPr>
          <a:xfrm>
            <a:off x="719138" y="2130425"/>
            <a:ext cx="7772400" cy="1470025"/>
          </a:xfrm>
        </p:spPr>
        <p:txBody>
          <a:bodyPr/>
          <a:lstStyle>
            <a:lvl1pPr>
              <a:defRPr sz="3600"/>
            </a:lvl1pPr>
          </a:lstStyle>
          <a:p>
            <a:pPr lvl="0"/>
            <a:r>
              <a:rPr lang="en-US" altLang="en-US" noProof="0"/>
              <a:t>Click to edit Master title style</a:t>
            </a:r>
          </a:p>
        </p:txBody>
      </p:sp>
      <p:sp>
        <p:nvSpPr>
          <p:cNvPr id="16387" name="Rectangle 3">
            <a:extLst>
              <a:ext uri="{FF2B5EF4-FFF2-40B4-BE49-F238E27FC236}">
                <a16:creationId xmlns:a16="http://schemas.microsoft.com/office/drawing/2014/main" id="{7A8B1175-CAAE-4DE1-9BCE-EE12E1548589}"/>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16388" name="Rectangle 4">
            <a:extLst>
              <a:ext uri="{FF2B5EF4-FFF2-40B4-BE49-F238E27FC236}">
                <a16:creationId xmlns:a16="http://schemas.microsoft.com/office/drawing/2014/main" id="{4EFCFD27-3C59-440E-9355-8E61DE9E9F61}"/>
              </a:ext>
            </a:extLst>
          </p:cNvPr>
          <p:cNvSpPr>
            <a:spLocks noGrp="1" noChangeArrowheads="1"/>
          </p:cNvSpPr>
          <p:nvPr>
            <p:ph type="dt" sz="half" idx="2"/>
          </p:nvPr>
        </p:nvSpPr>
        <p:spPr>
          <a:xfrm>
            <a:off x="609600" y="6245225"/>
            <a:ext cx="1981200" cy="476250"/>
          </a:xfrm>
        </p:spPr>
        <p:txBody>
          <a:bodyPr/>
          <a:lstStyle>
            <a:lvl1pPr>
              <a:defRPr/>
            </a:lvl1pPr>
          </a:lstStyle>
          <a:p>
            <a:endParaRPr lang="en-US" altLang="en-US"/>
          </a:p>
        </p:txBody>
      </p:sp>
      <p:sp>
        <p:nvSpPr>
          <p:cNvPr id="16389" name="Rectangle 5">
            <a:extLst>
              <a:ext uri="{FF2B5EF4-FFF2-40B4-BE49-F238E27FC236}">
                <a16:creationId xmlns:a16="http://schemas.microsoft.com/office/drawing/2014/main" id="{18A37AE1-76EA-4F7C-89AE-6531C0C56B99}"/>
              </a:ext>
            </a:extLst>
          </p:cNvPr>
          <p:cNvSpPr>
            <a:spLocks noGrp="1" noChangeArrowheads="1"/>
          </p:cNvSpPr>
          <p:nvPr>
            <p:ph type="ftr" sz="quarter" idx="3"/>
          </p:nvPr>
        </p:nvSpPr>
        <p:spPr>
          <a:xfrm>
            <a:off x="3124200" y="6245225"/>
            <a:ext cx="2895600" cy="476250"/>
          </a:xfrm>
        </p:spPr>
        <p:txBody>
          <a:bodyPr/>
          <a:lstStyle>
            <a:lvl1pPr>
              <a:defRPr/>
            </a:lvl1pPr>
          </a:lstStyle>
          <a:p>
            <a:endParaRPr lang="en-US" altLang="en-US"/>
          </a:p>
        </p:txBody>
      </p:sp>
      <p:sp>
        <p:nvSpPr>
          <p:cNvPr id="16390" name="Rectangle 6">
            <a:extLst>
              <a:ext uri="{FF2B5EF4-FFF2-40B4-BE49-F238E27FC236}">
                <a16:creationId xmlns:a16="http://schemas.microsoft.com/office/drawing/2014/main" id="{E348B9C2-253F-43BD-BBE7-0B49698116D7}"/>
              </a:ext>
            </a:extLst>
          </p:cNvPr>
          <p:cNvSpPr>
            <a:spLocks noGrp="1" noChangeArrowheads="1"/>
          </p:cNvSpPr>
          <p:nvPr>
            <p:ph type="sldNum" sz="quarter" idx="4"/>
          </p:nvPr>
        </p:nvSpPr>
        <p:spPr>
          <a:xfrm>
            <a:off x="6716713" y="6230938"/>
            <a:ext cx="2133600" cy="549275"/>
          </a:xfrm>
        </p:spPr>
        <p:txBody>
          <a:bodyPr/>
          <a:lstStyle>
            <a:lvl1pPr>
              <a:defRPr/>
            </a:lvl1pPr>
          </a:lstStyle>
          <a:p>
            <a:fld id="{A15EAB53-327E-4220-A7C8-79A6407182B7}"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2BBF-5276-4192-BA57-B0752687F9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8C078B-EB7B-44AD-A4C2-B8DC31D9B6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7DE7E-9122-41D3-A66E-3CDCBCE9C20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AF65EA4-62DF-493C-B19B-64550981D578}"/>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64301BB-D36E-4AE2-BE8A-E50EB27CA2B1}"/>
              </a:ext>
            </a:extLst>
          </p:cNvPr>
          <p:cNvSpPr>
            <a:spLocks noGrp="1"/>
          </p:cNvSpPr>
          <p:nvPr>
            <p:ph type="sldNum" sz="quarter" idx="12"/>
          </p:nvPr>
        </p:nvSpPr>
        <p:spPr/>
        <p:txBody>
          <a:bodyPr/>
          <a:lstStyle>
            <a:lvl1pPr>
              <a:defRPr/>
            </a:lvl1pPr>
          </a:lstStyle>
          <a:p>
            <a:fld id="{8B4A5476-CA43-47FE-BA67-73FA2851AFC8}" type="slidenum">
              <a:rPr lang="en-US" altLang="en-US"/>
              <a:pPr/>
              <a:t>‹#›</a:t>
            </a:fld>
            <a:endParaRPr lang="en-US" altLang="en-US"/>
          </a:p>
        </p:txBody>
      </p:sp>
    </p:spTree>
    <p:extLst>
      <p:ext uri="{BB962C8B-B14F-4D97-AF65-F5344CB8AC3E}">
        <p14:creationId xmlns:p14="http://schemas.microsoft.com/office/powerpoint/2010/main" val="52091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C4325-1A15-4599-B036-9FA60518A530}"/>
              </a:ext>
            </a:extLst>
          </p:cNvPr>
          <p:cNvSpPr>
            <a:spLocks noGrp="1"/>
          </p:cNvSpPr>
          <p:nvPr>
            <p:ph type="title" orient="vert"/>
          </p:nvPr>
        </p:nvSpPr>
        <p:spPr>
          <a:xfrm>
            <a:off x="6781800" y="282575"/>
            <a:ext cx="2057400" cy="60420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92199C-8BFD-4358-9055-518928EAE0B9}"/>
              </a:ext>
            </a:extLst>
          </p:cNvPr>
          <p:cNvSpPr>
            <a:spLocks noGrp="1"/>
          </p:cNvSpPr>
          <p:nvPr>
            <p:ph type="body" orient="vert" idx="1"/>
          </p:nvPr>
        </p:nvSpPr>
        <p:spPr>
          <a:xfrm>
            <a:off x="609600" y="282575"/>
            <a:ext cx="6019800" cy="60420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4E68E-040F-4912-9B7B-725CFB7D6315}"/>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D139E95-5F5B-4E87-9B2F-A9A70957AB0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C4FE7F3-EC17-415F-863D-DF17690ED1C0}"/>
              </a:ext>
            </a:extLst>
          </p:cNvPr>
          <p:cNvSpPr>
            <a:spLocks noGrp="1"/>
          </p:cNvSpPr>
          <p:nvPr>
            <p:ph type="sldNum" sz="quarter" idx="12"/>
          </p:nvPr>
        </p:nvSpPr>
        <p:spPr/>
        <p:txBody>
          <a:bodyPr/>
          <a:lstStyle>
            <a:lvl1pPr>
              <a:defRPr/>
            </a:lvl1pPr>
          </a:lstStyle>
          <a:p>
            <a:fld id="{74DC5CE5-D93D-42E1-A365-D1BB034BB8AD}" type="slidenum">
              <a:rPr lang="en-US" altLang="en-US"/>
              <a:pPr/>
              <a:t>‹#›</a:t>
            </a:fld>
            <a:endParaRPr lang="en-US" altLang="en-US"/>
          </a:p>
        </p:txBody>
      </p:sp>
    </p:spTree>
    <p:extLst>
      <p:ext uri="{BB962C8B-B14F-4D97-AF65-F5344CB8AC3E}">
        <p14:creationId xmlns:p14="http://schemas.microsoft.com/office/powerpoint/2010/main" val="437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FED8-62E4-44F9-8635-073E7D21D9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BF88E-6176-40DB-A4F0-5F9D10D14F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D7C81-1B47-4037-B98B-75A1F4012D7D}"/>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15C4BD4-42E2-497A-AD54-B10928A4907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2C080A8-4B04-4A76-AD9D-D3373B2CDFD7}"/>
              </a:ext>
            </a:extLst>
          </p:cNvPr>
          <p:cNvSpPr>
            <a:spLocks noGrp="1"/>
          </p:cNvSpPr>
          <p:nvPr>
            <p:ph type="sldNum" sz="quarter" idx="12"/>
          </p:nvPr>
        </p:nvSpPr>
        <p:spPr/>
        <p:txBody>
          <a:bodyPr/>
          <a:lstStyle>
            <a:lvl1pPr>
              <a:defRPr/>
            </a:lvl1pPr>
          </a:lstStyle>
          <a:p>
            <a:fld id="{0F4F63AB-74FF-4D4D-9C96-7E67E70BF8FF}" type="slidenum">
              <a:rPr lang="en-US" altLang="en-US"/>
              <a:pPr/>
              <a:t>‹#›</a:t>
            </a:fld>
            <a:endParaRPr lang="en-US" altLang="en-US"/>
          </a:p>
        </p:txBody>
      </p:sp>
    </p:spTree>
    <p:extLst>
      <p:ext uri="{BB962C8B-B14F-4D97-AF65-F5344CB8AC3E}">
        <p14:creationId xmlns:p14="http://schemas.microsoft.com/office/powerpoint/2010/main" val="292051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E863-2F38-493E-AC5F-35F839ABEA4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71EE57-4E33-4768-BDE6-1E42E78CC47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71F47056-25E1-4B67-85BD-73087B72E97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94B0AFD-04FE-4D58-8BBC-B3312F4708E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640AEAA-EABC-4389-89FD-1194EAE5C62C}"/>
              </a:ext>
            </a:extLst>
          </p:cNvPr>
          <p:cNvSpPr>
            <a:spLocks noGrp="1"/>
          </p:cNvSpPr>
          <p:nvPr>
            <p:ph type="sldNum" sz="quarter" idx="12"/>
          </p:nvPr>
        </p:nvSpPr>
        <p:spPr/>
        <p:txBody>
          <a:bodyPr/>
          <a:lstStyle>
            <a:lvl1pPr>
              <a:defRPr/>
            </a:lvl1pPr>
          </a:lstStyle>
          <a:p>
            <a:fld id="{0FF88ED3-DC84-4DB0-B233-29AE8689A18E}" type="slidenum">
              <a:rPr lang="en-US" altLang="en-US"/>
              <a:pPr/>
              <a:t>‹#›</a:t>
            </a:fld>
            <a:endParaRPr lang="en-US" altLang="en-US"/>
          </a:p>
        </p:txBody>
      </p:sp>
    </p:spTree>
    <p:extLst>
      <p:ext uri="{BB962C8B-B14F-4D97-AF65-F5344CB8AC3E}">
        <p14:creationId xmlns:p14="http://schemas.microsoft.com/office/powerpoint/2010/main" val="375107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3C47-6B83-4D40-8FFA-423CDED83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CE053-7F00-4D26-A49E-468074BDA09E}"/>
              </a:ext>
            </a:extLst>
          </p:cNvPr>
          <p:cNvSpPr>
            <a:spLocks noGrp="1"/>
          </p:cNvSpPr>
          <p:nvPr>
            <p:ph sz="half" idx="1"/>
          </p:nvPr>
        </p:nvSpPr>
        <p:spPr>
          <a:xfrm>
            <a:off x="609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7BA0AC-734F-47AA-97FD-4DA7FEF918C4}"/>
              </a:ext>
            </a:extLst>
          </p:cNvPr>
          <p:cNvSpPr>
            <a:spLocks noGrp="1"/>
          </p:cNvSpPr>
          <p:nvPr>
            <p:ph sz="half" idx="2"/>
          </p:nvPr>
        </p:nvSpPr>
        <p:spPr>
          <a:xfrm>
            <a:off x="4800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11179-6CFA-425B-9D7F-2BE02065447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A6E626E-637B-499E-9E2C-ACC64C09C73D}"/>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177475E-6A5C-42A5-8A22-584439427149}"/>
              </a:ext>
            </a:extLst>
          </p:cNvPr>
          <p:cNvSpPr>
            <a:spLocks noGrp="1"/>
          </p:cNvSpPr>
          <p:nvPr>
            <p:ph type="sldNum" sz="quarter" idx="12"/>
          </p:nvPr>
        </p:nvSpPr>
        <p:spPr/>
        <p:txBody>
          <a:bodyPr/>
          <a:lstStyle>
            <a:lvl1pPr>
              <a:defRPr/>
            </a:lvl1pPr>
          </a:lstStyle>
          <a:p>
            <a:fld id="{3D79D017-4D2B-4917-98EC-EFDC1350D1A8}" type="slidenum">
              <a:rPr lang="en-US" altLang="en-US"/>
              <a:pPr/>
              <a:t>‹#›</a:t>
            </a:fld>
            <a:endParaRPr lang="en-US" altLang="en-US"/>
          </a:p>
        </p:txBody>
      </p:sp>
    </p:spTree>
    <p:extLst>
      <p:ext uri="{BB962C8B-B14F-4D97-AF65-F5344CB8AC3E}">
        <p14:creationId xmlns:p14="http://schemas.microsoft.com/office/powerpoint/2010/main" val="137339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F325-80E3-4F90-BD69-5037DB90DF2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DC193B-2F0E-4826-9109-B6307A9C06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A24B64-B380-470F-9CDE-73C0D43F677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0F4E0-0F61-4F55-8A7A-765984DF786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95C38B-8A04-4272-A3E6-393D95555544}"/>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373DA-5867-4829-AD43-C6FCC79A803E}"/>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021764FC-FDFA-416E-997C-F691587D4AF2}"/>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7E741E6-72FD-4F69-97E8-CAC734DCE79A}"/>
              </a:ext>
            </a:extLst>
          </p:cNvPr>
          <p:cNvSpPr>
            <a:spLocks noGrp="1"/>
          </p:cNvSpPr>
          <p:nvPr>
            <p:ph type="sldNum" sz="quarter" idx="12"/>
          </p:nvPr>
        </p:nvSpPr>
        <p:spPr/>
        <p:txBody>
          <a:bodyPr/>
          <a:lstStyle>
            <a:lvl1pPr>
              <a:defRPr/>
            </a:lvl1pPr>
          </a:lstStyle>
          <a:p>
            <a:fld id="{D3F7F60C-663B-45B5-8BAA-0CD5F56CC8F6}" type="slidenum">
              <a:rPr lang="en-US" altLang="en-US"/>
              <a:pPr/>
              <a:t>‹#›</a:t>
            </a:fld>
            <a:endParaRPr lang="en-US" altLang="en-US"/>
          </a:p>
        </p:txBody>
      </p:sp>
    </p:spTree>
    <p:extLst>
      <p:ext uri="{BB962C8B-B14F-4D97-AF65-F5344CB8AC3E}">
        <p14:creationId xmlns:p14="http://schemas.microsoft.com/office/powerpoint/2010/main" val="226211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B71A-EE87-467A-AD67-4ECCFB0E5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EB2EF-2DBC-41CB-8232-B6E49BCBA6FA}"/>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A583847-6C7C-4715-98B9-D40636DA2722}"/>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F0D5148-3F8F-464B-A3E1-5F680B454153}"/>
              </a:ext>
            </a:extLst>
          </p:cNvPr>
          <p:cNvSpPr>
            <a:spLocks noGrp="1"/>
          </p:cNvSpPr>
          <p:nvPr>
            <p:ph type="sldNum" sz="quarter" idx="12"/>
          </p:nvPr>
        </p:nvSpPr>
        <p:spPr/>
        <p:txBody>
          <a:bodyPr/>
          <a:lstStyle>
            <a:lvl1pPr>
              <a:defRPr/>
            </a:lvl1pPr>
          </a:lstStyle>
          <a:p>
            <a:fld id="{C49BD403-5F74-427A-8423-78614D45D9C1}" type="slidenum">
              <a:rPr lang="en-US" altLang="en-US"/>
              <a:pPr/>
              <a:t>‹#›</a:t>
            </a:fld>
            <a:endParaRPr lang="en-US" altLang="en-US"/>
          </a:p>
        </p:txBody>
      </p:sp>
    </p:spTree>
    <p:extLst>
      <p:ext uri="{BB962C8B-B14F-4D97-AF65-F5344CB8AC3E}">
        <p14:creationId xmlns:p14="http://schemas.microsoft.com/office/powerpoint/2010/main" val="12902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D4DB3-3677-453C-AD63-255313C4E429}"/>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91E578C-2E20-4473-943A-093C5C3141E8}"/>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FA3681F5-37CC-4FFE-98C1-BDE69E1382C8}"/>
              </a:ext>
            </a:extLst>
          </p:cNvPr>
          <p:cNvSpPr>
            <a:spLocks noGrp="1"/>
          </p:cNvSpPr>
          <p:nvPr>
            <p:ph type="sldNum" sz="quarter" idx="12"/>
          </p:nvPr>
        </p:nvSpPr>
        <p:spPr/>
        <p:txBody>
          <a:bodyPr/>
          <a:lstStyle>
            <a:lvl1pPr>
              <a:defRPr/>
            </a:lvl1pPr>
          </a:lstStyle>
          <a:p>
            <a:fld id="{A8445B6F-8FF7-4085-BE97-4B03885D15AA}" type="slidenum">
              <a:rPr lang="en-US" altLang="en-US"/>
              <a:pPr/>
              <a:t>‹#›</a:t>
            </a:fld>
            <a:endParaRPr lang="en-US" altLang="en-US"/>
          </a:p>
        </p:txBody>
      </p:sp>
    </p:spTree>
    <p:extLst>
      <p:ext uri="{BB962C8B-B14F-4D97-AF65-F5344CB8AC3E}">
        <p14:creationId xmlns:p14="http://schemas.microsoft.com/office/powerpoint/2010/main" val="303527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0611-3704-4861-BD88-F503F43FAF8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B25AB-F178-4E56-A78A-D3E5D8B2D9E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C3404-B5CD-41A1-BD0C-CEB1CDB873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903B3B-2157-4986-A6D1-D21E38C81562}"/>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A6720C0-253D-4EFB-8A0E-096A4FC7527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B78D71A-2EC3-4B1C-AE98-CEF4BA88B48C}"/>
              </a:ext>
            </a:extLst>
          </p:cNvPr>
          <p:cNvSpPr>
            <a:spLocks noGrp="1"/>
          </p:cNvSpPr>
          <p:nvPr>
            <p:ph type="sldNum" sz="quarter" idx="12"/>
          </p:nvPr>
        </p:nvSpPr>
        <p:spPr/>
        <p:txBody>
          <a:bodyPr/>
          <a:lstStyle>
            <a:lvl1pPr>
              <a:defRPr/>
            </a:lvl1pPr>
          </a:lstStyle>
          <a:p>
            <a:fld id="{75A644C7-8C57-4BC2-BD31-5EE7CB8540FD}" type="slidenum">
              <a:rPr lang="en-US" altLang="en-US"/>
              <a:pPr/>
              <a:t>‹#›</a:t>
            </a:fld>
            <a:endParaRPr lang="en-US" altLang="en-US"/>
          </a:p>
        </p:txBody>
      </p:sp>
    </p:spTree>
    <p:extLst>
      <p:ext uri="{BB962C8B-B14F-4D97-AF65-F5344CB8AC3E}">
        <p14:creationId xmlns:p14="http://schemas.microsoft.com/office/powerpoint/2010/main" val="232487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A99F-9EE0-4942-BCEE-A1E732C0F4E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8B66-2785-4358-A99C-30D13EE9AD3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38E7B7-693B-436C-ACFB-D578D6C853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9676D-A17F-46ED-B322-996E92CC669D}"/>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398B656-A461-4B3F-8ECD-A1C58EEC5D5D}"/>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705B36D-F955-462B-899C-F46A6F9E5B53}"/>
              </a:ext>
            </a:extLst>
          </p:cNvPr>
          <p:cNvSpPr>
            <a:spLocks noGrp="1"/>
          </p:cNvSpPr>
          <p:nvPr>
            <p:ph type="sldNum" sz="quarter" idx="12"/>
          </p:nvPr>
        </p:nvSpPr>
        <p:spPr/>
        <p:txBody>
          <a:bodyPr/>
          <a:lstStyle>
            <a:lvl1pPr>
              <a:defRPr/>
            </a:lvl1pPr>
          </a:lstStyle>
          <a:p>
            <a:fld id="{2B64E658-6E24-430E-B2BE-9BADE501346F}" type="slidenum">
              <a:rPr lang="en-US" altLang="en-US"/>
              <a:pPr/>
              <a:t>‹#›</a:t>
            </a:fld>
            <a:endParaRPr lang="en-US" altLang="en-US"/>
          </a:p>
        </p:txBody>
      </p:sp>
    </p:spTree>
    <p:extLst>
      <p:ext uri="{BB962C8B-B14F-4D97-AF65-F5344CB8AC3E}">
        <p14:creationId xmlns:p14="http://schemas.microsoft.com/office/powerpoint/2010/main" val="145965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1405D41-0CC5-41DF-A29F-0509945FC107}"/>
              </a:ext>
            </a:extLst>
          </p:cNvPr>
          <p:cNvSpPr>
            <a:spLocks noGrp="1" noChangeArrowheads="1"/>
          </p:cNvSpPr>
          <p:nvPr>
            <p:ph type="title"/>
          </p:nvPr>
        </p:nvSpPr>
        <p:spPr bwMode="auto">
          <a:xfrm>
            <a:off x="1752600" y="282575"/>
            <a:ext cx="70866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E07D3DA-2B85-42CC-8062-8B65F67586B0}"/>
              </a:ext>
            </a:extLst>
          </p:cNvPr>
          <p:cNvSpPr>
            <a:spLocks noGrp="1" noChangeArrowheads="1"/>
          </p:cNvSpPr>
          <p:nvPr>
            <p:ph type="body" idx="1"/>
          </p:nvPr>
        </p:nvSpPr>
        <p:spPr bwMode="auto">
          <a:xfrm>
            <a:off x="609600" y="1633538"/>
            <a:ext cx="8229600"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07E20C1-4C65-4624-AA2D-747E84F1D3CB}"/>
              </a:ext>
            </a:extLst>
          </p:cNvPr>
          <p:cNvSpPr>
            <a:spLocks noGrp="1" noChangeArrowheads="1"/>
          </p:cNvSpPr>
          <p:nvPr>
            <p:ph type="dt" sz="half" idx="2"/>
          </p:nvPr>
        </p:nvSpPr>
        <p:spPr bwMode="auto">
          <a:xfrm>
            <a:off x="609600" y="6278563"/>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DF6370B7-BED3-4B38-A932-BD0A5880CB44}"/>
              </a:ext>
            </a:extLst>
          </p:cNvPr>
          <p:cNvSpPr>
            <a:spLocks noGrp="1" noChangeArrowheads="1"/>
          </p:cNvSpPr>
          <p:nvPr>
            <p:ph type="ftr" sz="quarter" idx="3"/>
          </p:nvPr>
        </p:nvSpPr>
        <p:spPr bwMode="auto">
          <a:xfrm>
            <a:off x="2719388" y="62833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a:extLst>
              <a:ext uri="{FF2B5EF4-FFF2-40B4-BE49-F238E27FC236}">
                <a16:creationId xmlns:a16="http://schemas.microsoft.com/office/drawing/2014/main" id="{848F6441-6898-4A31-A185-8673B9B54ACB}"/>
              </a:ext>
            </a:extLst>
          </p:cNvPr>
          <p:cNvSpPr>
            <a:spLocks noGrp="1" noChangeArrowheads="1"/>
          </p:cNvSpPr>
          <p:nvPr>
            <p:ph type="sldNum" sz="quarter" idx="4"/>
          </p:nvPr>
        </p:nvSpPr>
        <p:spPr bwMode="auto">
          <a:xfrm>
            <a:off x="6705600" y="6226175"/>
            <a:ext cx="21336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306FFC55-A7E0-43C6-B48A-D297196E04B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p:titleStyle>
    <p:body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CDA1651-B184-4C83-9729-35D701BE495A}"/>
              </a:ext>
            </a:extLst>
          </p:cNvPr>
          <p:cNvSpPr>
            <a:spLocks noGrp="1" noChangeArrowheads="1"/>
          </p:cNvSpPr>
          <p:nvPr>
            <p:ph type="ctrTitle"/>
          </p:nvPr>
        </p:nvSpPr>
        <p:spPr>
          <a:xfrm>
            <a:off x="685800" y="2898391"/>
            <a:ext cx="7772400" cy="1470025"/>
          </a:xfrm>
        </p:spPr>
        <p:txBody>
          <a:bodyPr/>
          <a:lstStyle/>
          <a:p>
            <a:pPr algn="ctr"/>
            <a:r>
              <a:rPr lang="en-US" altLang="en-US" dirty="0"/>
              <a:t>RECOGNIZING VIETNAMESE</a:t>
            </a:r>
            <a:br>
              <a:rPr lang="en-US" altLang="en-US" dirty="0"/>
            </a:br>
            <a:r>
              <a:rPr lang="en-US" altLang="en-US" dirty="0"/>
              <a:t>SIGN LANGUAGE</a:t>
            </a:r>
            <a:br>
              <a:rPr lang="en-US" altLang="en-US" dirty="0"/>
            </a:br>
            <a:endParaRPr lang="en-US" altLang="en-US" dirty="0"/>
          </a:p>
        </p:txBody>
      </p:sp>
      <p:sp>
        <p:nvSpPr>
          <p:cNvPr id="2051" name="Rectangle 3">
            <a:extLst>
              <a:ext uri="{FF2B5EF4-FFF2-40B4-BE49-F238E27FC236}">
                <a16:creationId xmlns:a16="http://schemas.microsoft.com/office/drawing/2014/main" id="{80E355BD-3478-446D-BADE-5B579DF2FF15}"/>
              </a:ext>
            </a:extLst>
          </p:cNvPr>
          <p:cNvSpPr>
            <a:spLocks noGrp="1" noChangeArrowheads="1"/>
          </p:cNvSpPr>
          <p:nvPr>
            <p:ph type="subTitle" idx="1"/>
          </p:nvPr>
        </p:nvSpPr>
        <p:spPr>
          <a:xfrm>
            <a:off x="1371600" y="4368416"/>
            <a:ext cx="6400800" cy="1752600"/>
          </a:xfrm>
        </p:spPr>
        <p:txBody>
          <a:bodyPr/>
          <a:lstStyle/>
          <a:p>
            <a:pPr marL="0" marR="0" algn="ctr">
              <a:spcBef>
                <a:spcPts val="0"/>
              </a:spcBef>
              <a:spcAft>
                <a:spcPts val="0"/>
              </a:spcAft>
              <a:tabLst>
                <a:tab pos="360045" algn="l"/>
                <a:tab pos="1440180" algn="l"/>
              </a:tabLst>
            </a:pPr>
            <a:r>
              <a:rPr lang="en-US" sz="1800" b="1" dirty="0">
                <a:solidFill>
                  <a:srgbClr val="000000"/>
                </a:solidFill>
                <a:effectLst/>
                <a:latin typeface="Times New Roman" panose="02020603050405020304" pitchFamily="18" charset="0"/>
                <a:ea typeface="Times New Roman" panose="02020603050405020304" pitchFamily="18" charset="0"/>
              </a:rPr>
              <a:t>Student: Le Tuyet Nga</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360045" algn="l"/>
                <a:tab pos="1440180" algn="l"/>
              </a:tabLst>
            </a:pPr>
            <a:r>
              <a:rPr lang="en-US" sz="1800" b="1" dirty="0">
                <a:solidFill>
                  <a:srgbClr val="000000"/>
                </a:solidFill>
                <a:effectLst/>
                <a:latin typeface="Times New Roman" panose="02020603050405020304" pitchFamily="18" charset="0"/>
                <a:ea typeface="Times New Roman" panose="02020603050405020304" pitchFamily="18" charset="0"/>
              </a:rPr>
              <a:t>Student ID: </a:t>
            </a:r>
            <a:r>
              <a:rPr lang="en-US" sz="1800" b="1" dirty="0" err="1">
                <a:solidFill>
                  <a:srgbClr val="000000"/>
                </a:solidFill>
                <a:effectLst/>
                <a:latin typeface="Times New Roman" panose="02020603050405020304" pitchFamily="18" charset="0"/>
                <a:ea typeface="Times New Roman" panose="02020603050405020304" pitchFamily="18" charset="0"/>
              </a:rPr>
              <a:t>B1910668</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360045" algn="l"/>
                <a:tab pos="1440180" algn="l"/>
              </a:tabLst>
            </a:pPr>
            <a:r>
              <a:rPr lang="en-US" sz="1800" b="1" dirty="0">
                <a:solidFill>
                  <a:srgbClr val="000000"/>
                </a:solidFill>
                <a:effectLst/>
                <a:latin typeface="Times New Roman" panose="02020603050405020304" pitchFamily="18" charset="0"/>
                <a:ea typeface="Times New Roman" panose="02020603050405020304" pitchFamily="18" charset="0"/>
              </a:rPr>
              <a:t>Class: 2019 - 2023 (</a:t>
            </a:r>
            <a:r>
              <a:rPr lang="en-US" sz="1800" b="1" dirty="0" err="1">
                <a:solidFill>
                  <a:srgbClr val="000000"/>
                </a:solidFill>
                <a:effectLst/>
                <a:latin typeface="Times New Roman" panose="02020603050405020304" pitchFamily="18" charset="0"/>
                <a:ea typeface="Times New Roman" panose="02020603050405020304" pitchFamily="18" charset="0"/>
              </a:rPr>
              <a:t>K45</a:t>
            </a:r>
            <a:r>
              <a:rPr lang="en-US" sz="1800" b="1"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360045" algn="l"/>
                <a:tab pos="1440180" algn="l"/>
              </a:tabLst>
            </a:pPr>
            <a:r>
              <a:rPr lang="en-US" sz="1800" b="1" dirty="0">
                <a:solidFill>
                  <a:srgbClr val="000000"/>
                </a:solidFill>
                <a:effectLst/>
                <a:latin typeface="Times New Roman" panose="02020603050405020304" pitchFamily="18" charset="0"/>
                <a:ea typeface="Times New Roman" panose="02020603050405020304" pitchFamily="18" charset="0"/>
              </a:rPr>
              <a:t>Advisor: Assoc. Prof. </a:t>
            </a:r>
            <a:r>
              <a:rPr lang="en-US" sz="1800" b="1">
                <a:solidFill>
                  <a:srgbClr val="000000"/>
                </a:solidFill>
                <a:effectLst/>
                <a:latin typeface="Times New Roman" panose="02020603050405020304" pitchFamily="18" charset="0"/>
                <a:ea typeface="Times New Roman" panose="02020603050405020304" pitchFamily="18" charset="0"/>
              </a:rPr>
              <a:t>Dr. Do </a:t>
            </a:r>
            <a:r>
              <a:rPr lang="en-US" sz="1800" b="1" dirty="0">
                <a:solidFill>
                  <a:srgbClr val="000000"/>
                </a:solidFill>
                <a:effectLst/>
                <a:latin typeface="Times New Roman" panose="02020603050405020304" pitchFamily="18" charset="0"/>
                <a:ea typeface="Times New Roman" panose="02020603050405020304" pitchFamily="18" charset="0"/>
              </a:rPr>
              <a:t>Thanh Nghi</a:t>
            </a:r>
            <a:endParaRPr lang="en-US" sz="1800" dirty="0">
              <a:effectLst/>
              <a:latin typeface="Times New Roman" panose="02020603050405020304" pitchFamily="18" charset="0"/>
              <a:ea typeface="Times New Roman" panose="02020603050405020304" pitchFamily="18" charset="0"/>
            </a:endParaRPr>
          </a:p>
          <a:p>
            <a:endParaRPr lang="en-US" altLang="en-US" dirty="0"/>
          </a:p>
        </p:txBody>
      </p:sp>
      <p:sp>
        <p:nvSpPr>
          <p:cNvPr id="3" name="Rectangle 1">
            <a:extLst>
              <a:ext uri="{FF2B5EF4-FFF2-40B4-BE49-F238E27FC236}">
                <a16:creationId xmlns:a16="http://schemas.microsoft.com/office/drawing/2014/main" id="{7EDBEE56-2DDC-7CEE-A058-BFBD4F642A58}"/>
              </a:ext>
            </a:extLst>
          </p:cNvPr>
          <p:cNvSpPr>
            <a:spLocks noChangeArrowheads="1"/>
          </p:cNvSpPr>
          <p:nvPr/>
        </p:nvSpPr>
        <p:spPr bwMode="auto">
          <a:xfrm>
            <a:off x="10998"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GRADUATION THESIS</a:t>
            </a:r>
            <a:endParaRPr kumimoji="0" lang="en-US" altLang="zh-CN" sz="6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BACHELOR OF ENGINEERING IN</a:t>
            </a:r>
            <a:endParaRPr kumimoji="0" lang="en-US" altLang="zh-CN" sz="6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INFORMATION TECHNOLOGY </a:t>
            </a:r>
            <a:endParaRPr kumimoji="0" lang="en-US" altLang="zh-CN" sz="6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(HIGH-QUALITY PROGRAM</a:t>
            </a:r>
            <a:r>
              <a:rPr kumimoji="0" lang="en-US" altLang="zh-CN" sz="15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CD1503-B546-FD4B-6D3B-5306872B4406}"/>
              </a:ext>
            </a:extLst>
          </p:cNvPr>
          <p:cNvSpPr>
            <a:spLocks noGrp="1"/>
          </p:cNvSpPr>
          <p:nvPr>
            <p:ph type="title"/>
          </p:nvPr>
        </p:nvSpPr>
        <p:spPr/>
        <p:txBody>
          <a:bodyPr/>
          <a:lstStyle/>
          <a:p>
            <a:r>
              <a:rPr lang="en-US" altLang="en-US" dirty="0"/>
              <a:t>The methods of the study</a:t>
            </a:r>
            <a:endParaRPr lang="en-US" dirty="0"/>
          </a:p>
        </p:txBody>
      </p:sp>
      <p:sp>
        <p:nvSpPr>
          <p:cNvPr id="7" name="Hộp Văn bản 6">
            <a:extLst>
              <a:ext uri="{FF2B5EF4-FFF2-40B4-BE49-F238E27FC236}">
                <a16:creationId xmlns:a16="http://schemas.microsoft.com/office/drawing/2014/main" id="{50CBAB7F-1247-C5FD-6594-90066066A502}"/>
              </a:ext>
            </a:extLst>
          </p:cNvPr>
          <p:cNvSpPr txBox="1"/>
          <p:nvPr/>
        </p:nvSpPr>
        <p:spPr>
          <a:xfrm>
            <a:off x="685800" y="2343547"/>
            <a:ext cx="4343400" cy="2862322"/>
          </a:xfrm>
          <a:prstGeom prst="rect">
            <a:avLst/>
          </a:prstGeom>
          <a:noFill/>
        </p:spPr>
        <p:txBody>
          <a:bodyPr wrap="square">
            <a:spAutoFit/>
          </a:bodyPr>
          <a:lstStyle/>
          <a:p>
            <a:pPr algn="just"/>
            <a:r>
              <a:rPr lang="en-US" dirty="0"/>
              <a:t>For LSTM, data was collected using </a:t>
            </a:r>
            <a:r>
              <a:rPr lang="en-US" dirty="0" err="1"/>
              <a:t>MediaPipe</a:t>
            </a:r>
            <a:r>
              <a:rPr lang="en-US" dirty="0"/>
              <a:t> Hands and saved the positions of Hand Land Marks in txt files. This process was done via webcam, recording the appearance of Hand Landmarks for each frame, ending after reaching 600 frames for that class. Consequently, the LSTM dataset has 11 classes, with 600 positions for each class.</a:t>
            </a:r>
          </a:p>
        </p:txBody>
      </p:sp>
      <p:sp>
        <p:nvSpPr>
          <p:cNvPr id="9" name="Hộp Văn bản 8">
            <a:extLst>
              <a:ext uri="{FF2B5EF4-FFF2-40B4-BE49-F238E27FC236}">
                <a16:creationId xmlns:a16="http://schemas.microsoft.com/office/drawing/2014/main" id="{943F74F8-0191-D39C-2669-D61DF56A534C}"/>
              </a:ext>
            </a:extLst>
          </p:cNvPr>
          <p:cNvSpPr txBox="1"/>
          <p:nvPr/>
        </p:nvSpPr>
        <p:spPr>
          <a:xfrm>
            <a:off x="685800" y="1836798"/>
            <a:ext cx="4572000" cy="369332"/>
          </a:xfrm>
          <a:prstGeom prst="rect">
            <a:avLst/>
          </a:prstGeom>
          <a:noFill/>
        </p:spPr>
        <p:txBody>
          <a:bodyPr wrap="square">
            <a:spAutoFit/>
          </a:bodyPr>
          <a:lstStyle/>
          <a:p>
            <a:r>
              <a:rPr lang="en-US" b="1" dirty="0"/>
              <a:t>DATASET</a:t>
            </a:r>
          </a:p>
        </p:txBody>
      </p:sp>
      <p:pic>
        <p:nvPicPr>
          <p:cNvPr id="3" name="Hình ảnh 2">
            <a:extLst>
              <a:ext uri="{FF2B5EF4-FFF2-40B4-BE49-F238E27FC236}">
                <a16:creationId xmlns:a16="http://schemas.microsoft.com/office/drawing/2014/main" id="{14A4A07C-F171-9851-BC3D-FEAAE56CC4B5}"/>
              </a:ext>
            </a:extLst>
          </p:cNvPr>
          <p:cNvPicPr>
            <a:picLocks noChangeAspect="1"/>
          </p:cNvPicPr>
          <p:nvPr/>
        </p:nvPicPr>
        <p:blipFill>
          <a:blip r:embed="rId2"/>
          <a:stretch>
            <a:fillRect/>
          </a:stretch>
        </p:blipFill>
        <p:spPr>
          <a:xfrm>
            <a:off x="5867400" y="2040287"/>
            <a:ext cx="2895600" cy="3468841"/>
          </a:xfrm>
          <a:prstGeom prst="rect">
            <a:avLst/>
          </a:prstGeom>
        </p:spPr>
      </p:pic>
    </p:spTree>
    <p:extLst>
      <p:ext uri="{BB962C8B-B14F-4D97-AF65-F5344CB8AC3E}">
        <p14:creationId xmlns:p14="http://schemas.microsoft.com/office/powerpoint/2010/main" val="354358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CD1503-B546-FD4B-6D3B-5306872B4406}"/>
              </a:ext>
            </a:extLst>
          </p:cNvPr>
          <p:cNvSpPr>
            <a:spLocks noGrp="1"/>
          </p:cNvSpPr>
          <p:nvPr>
            <p:ph type="title"/>
          </p:nvPr>
        </p:nvSpPr>
        <p:spPr/>
        <p:txBody>
          <a:bodyPr/>
          <a:lstStyle/>
          <a:p>
            <a:r>
              <a:rPr lang="en-US" altLang="en-US" dirty="0"/>
              <a:t>The methods of the study</a:t>
            </a:r>
            <a:endParaRPr lang="en-US" dirty="0"/>
          </a:p>
        </p:txBody>
      </p:sp>
      <p:sp>
        <p:nvSpPr>
          <p:cNvPr id="9" name="Hộp Văn bản 8">
            <a:extLst>
              <a:ext uri="{FF2B5EF4-FFF2-40B4-BE49-F238E27FC236}">
                <a16:creationId xmlns:a16="http://schemas.microsoft.com/office/drawing/2014/main" id="{943F74F8-0191-D39C-2669-D61DF56A534C}"/>
              </a:ext>
            </a:extLst>
          </p:cNvPr>
          <p:cNvSpPr txBox="1"/>
          <p:nvPr/>
        </p:nvSpPr>
        <p:spPr>
          <a:xfrm>
            <a:off x="685800" y="1836798"/>
            <a:ext cx="4572000" cy="369332"/>
          </a:xfrm>
          <a:prstGeom prst="rect">
            <a:avLst/>
          </a:prstGeom>
          <a:noFill/>
        </p:spPr>
        <p:txBody>
          <a:bodyPr wrap="square">
            <a:spAutoFit/>
          </a:bodyPr>
          <a:lstStyle/>
          <a:p>
            <a:r>
              <a:rPr lang="en-US" b="1" dirty="0"/>
              <a:t>Training</a:t>
            </a:r>
          </a:p>
        </p:txBody>
      </p:sp>
      <p:pic>
        <p:nvPicPr>
          <p:cNvPr id="5" name="Hình ảnh 4">
            <a:extLst>
              <a:ext uri="{FF2B5EF4-FFF2-40B4-BE49-F238E27FC236}">
                <a16:creationId xmlns:a16="http://schemas.microsoft.com/office/drawing/2014/main" id="{F4083912-FDC7-2DE4-C11A-F42FAD8E3D44}"/>
              </a:ext>
            </a:extLst>
          </p:cNvPr>
          <p:cNvPicPr>
            <a:picLocks noChangeAspect="1"/>
          </p:cNvPicPr>
          <p:nvPr/>
        </p:nvPicPr>
        <p:blipFill>
          <a:blip r:embed="rId2"/>
          <a:stretch>
            <a:fillRect/>
          </a:stretch>
        </p:blipFill>
        <p:spPr>
          <a:xfrm>
            <a:off x="1009340" y="2664818"/>
            <a:ext cx="7125317" cy="1889924"/>
          </a:xfrm>
          <a:prstGeom prst="rect">
            <a:avLst/>
          </a:prstGeom>
        </p:spPr>
      </p:pic>
      <p:pic>
        <p:nvPicPr>
          <p:cNvPr id="8" name="Hình ảnh 7">
            <a:extLst>
              <a:ext uri="{FF2B5EF4-FFF2-40B4-BE49-F238E27FC236}">
                <a16:creationId xmlns:a16="http://schemas.microsoft.com/office/drawing/2014/main" id="{508021B8-940C-FCFF-34B3-0FBC1AFC19E6}"/>
              </a:ext>
            </a:extLst>
          </p:cNvPr>
          <p:cNvPicPr>
            <a:picLocks noChangeAspect="1"/>
          </p:cNvPicPr>
          <p:nvPr/>
        </p:nvPicPr>
        <p:blipFill>
          <a:blip r:embed="rId3"/>
          <a:stretch>
            <a:fillRect/>
          </a:stretch>
        </p:blipFill>
        <p:spPr>
          <a:xfrm>
            <a:off x="628341" y="5013431"/>
            <a:ext cx="7887317" cy="554726"/>
          </a:xfrm>
          <a:prstGeom prst="rect">
            <a:avLst/>
          </a:prstGeom>
        </p:spPr>
      </p:pic>
      <p:sp>
        <p:nvSpPr>
          <p:cNvPr id="10" name="Hộp Văn bản 9">
            <a:extLst>
              <a:ext uri="{FF2B5EF4-FFF2-40B4-BE49-F238E27FC236}">
                <a16:creationId xmlns:a16="http://schemas.microsoft.com/office/drawing/2014/main" id="{A9BF1F3E-56C0-AF07-05DF-83F57C1BFB20}"/>
              </a:ext>
            </a:extLst>
          </p:cNvPr>
          <p:cNvSpPr txBox="1"/>
          <p:nvPr/>
        </p:nvSpPr>
        <p:spPr>
          <a:xfrm>
            <a:off x="4037236" y="2200830"/>
            <a:ext cx="1069524" cy="369332"/>
          </a:xfrm>
          <a:prstGeom prst="rect">
            <a:avLst/>
          </a:prstGeom>
          <a:noFill/>
        </p:spPr>
        <p:txBody>
          <a:bodyPr wrap="none" rtlCol="0">
            <a:spAutoFit/>
          </a:bodyPr>
          <a:lstStyle/>
          <a:p>
            <a:r>
              <a:rPr lang="en-US" dirty="0" err="1"/>
              <a:t>YOLOv8</a:t>
            </a:r>
            <a:endParaRPr lang="en-US" dirty="0"/>
          </a:p>
        </p:txBody>
      </p:sp>
    </p:spTree>
    <p:extLst>
      <p:ext uri="{BB962C8B-B14F-4D97-AF65-F5344CB8AC3E}">
        <p14:creationId xmlns:p14="http://schemas.microsoft.com/office/powerpoint/2010/main" val="282457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CD1503-B546-FD4B-6D3B-5306872B4406}"/>
              </a:ext>
            </a:extLst>
          </p:cNvPr>
          <p:cNvSpPr>
            <a:spLocks noGrp="1"/>
          </p:cNvSpPr>
          <p:nvPr>
            <p:ph type="title"/>
          </p:nvPr>
        </p:nvSpPr>
        <p:spPr/>
        <p:txBody>
          <a:bodyPr/>
          <a:lstStyle/>
          <a:p>
            <a:r>
              <a:rPr lang="en-US" altLang="en-US" dirty="0"/>
              <a:t>The methods of the study</a:t>
            </a:r>
            <a:endParaRPr lang="en-US" dirty="0"/>
          </a:p>
        </p:txBody>
      </p:sp>
      <p:sp>
        <p:nvSpPr>
          <p:cNvPr id="9" name="Hộp Văn bản 8">
            <a:extLst>
              <a:ext uri="{FF2B5EF4-FFF2-40B4-BE49-F238E27FC236}">
                <a16:creationId xmlns:a16="http://schemas.microsoft.com/office/drawing/2014/main" id="{943F74F8-0191-D39C-2669-D61DF56A534C}"/>
              </a:ext>
            </a:extLst>
          </p:cNvPr>
          <p:cNvSpPr txBox="1"/>
          <p:nvPr/>
        </p:nvSpPr>
        <p:spPr>
          <a:xfrm>
            <a:off x="685800" y="1836798"/>
            <a:ext cx="4572000" cy="369332"/>
          </a:xfrm>
          <a:prstGeom prst="rect">
            <a:avLst/>
          </a:prstGeom>
          <a:noFill/>
        </p:spPr>
        <p:txBody>
          <a:bodyPr wrap="square">
            <a:spAutoFit/>
          </a:bodyPr>
          <a:lstStyle/>
          <a:p>
            <a:r>
              <a:rPr lang="en-US" b="1" dirty="0"/>
              <a:t>Training</a:t>
            </a:r>
          </a:p>
        </p:txBody>
      </p:sp>
      <p:sp>
        <p:nvSpPr>
          <p:cNvPr id="10" name="Hộp Văn bản 9">
            <a:extLst>
              <a:ext uri="{FF2B5EF4-FFF2-40B4-BE49-F238E27FC236}">
                <a16:creationId xmlns:a16="http://schemas.microsoft.com/office/drawing/2014/main" id="{A9BF1F3E-56C0-AF07-05DF-83F57C1BFB20}"/>
              </a:ext>
            </a:extLst>
          </p:cNvPr>
          <p:cNvSpPr txBox="1"/>
          <p:nvPr/>
        </p:nvSpPr>
        <p:spPr>
          <a:xfrm>
            <a:off x="4037236" y="2200830"/>
            <a:ext cx="800219" cy="369332"/>
          </a:xfrm>
          <a:prstGeom prst="rect">
            <a:avLst/>
          </a:prstGeom>
          <a:noFill/>
        </p:spPr>
        <p:txBody>
          <a:bodyPr wrap="none" rtlCol="0">
            <a:spAutoFit/>
          </a:bodyPr>
          <a:lstStyle/>
          <a:p>
            <a:r>
              <a:rPr lang="en-US" dirty="0"/>
              <a:t>LSTM</a:t>
            </a:r>
          </a:p>
        </p:txBody>
      </p:sp>
      <p:pic>
        <p:nvPicPr>
          <p:cNvPr id="4" name="Hình ảnh 3">
            <a:extLst>
              <a:ext uri="{FF2B5EF4-FFF2-40B4-BE49-F238E27FC236}">
                <a16:creationId xmlns:a16="http://schemas.microsoft.com/office/drawing/2014/main" id="{05A4E8C7-78E3-7B70-326A-3F5185884E5A}"/>
              </a:ext>
            </a:extLst>
          </p:cNvPr>
          <p:cNvPicPr>
            <a:picLocks noChangeAspect="1"/>
          </p:cNvPicPr>
          <p:nvPr/>
        </p:nvPicPr>
        <p:blipFill>
          <a:blip r:embed="rId2"/>
          <a:stretch>
            <a:fillRect/>
          </a:stretch>
        </p:blipFill>
        <p:spPr>
          <a:xfrm>
            <a:off x="2177849" y="2667000"/>
            <a:ext cx="4518992" cy="3759838"/>
          </a:xfrm>
          <a:prstGeom prst="rect">
            <a:avLst/>
          </a:prstGeom>
        </p:spPr>
      </p:pic>
    </p:spTree>
    <p:extLst>
      <p:ext uri="{BB962C8B-B14F-4D97-AF65-F5344CB8AC3E}">
        <p14:creationId xmlns:p14="http://schemas.microsoft.com/office/powerpoint/2010/main" val="182322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3AB801-EF29-D6E6-9AA0-D30303489B3D}"/>
              </a:ext>
            </a:extLst>
          </p:cNvPr>
          <p:cNvSpPr>
            <a:spLocks noGrp="1"/>
          </p:cNvSpPr>
          <p:nvPr>
            <p:ph type="title"/>
          </p:nvPr>
        </p:nvSpPr>
        <p:spPr/>
        <p:txBody>
          <a:bodyPr/>
          <a:lstStyle/>
          <a:p>
            <a:pPr lvl="1"/>
            <a:r>
              <a:rPr lang="en-US" altLang="en-US" dirty="0"/>
              <a:t>The results</a:t>
            </a:r>
          </a:p>
        </p:txBody>
      </p:sp>
      <p:sp>
        <p:nvSpPr>
          <p:cNvPr id="5" name="Hộp Văn bản 4">
            <a:extLst>
              <a:ext uri="{FF2B5EF4-FFF2-40B4-BE49-F238E27FC236}">
                <a16:creationId xmlns:a16="http://schemas.microsoft.com/office/drawing/2014/main" id="{31768E9D-0535-322C-97ED-76205F895115}"/>
              </a:ext>
            </a:extLst>
          </p:cNvPr>
          <p:cNvSpPr txBox="1"/>
          <p:nvPr/>
        </p:nvSpPr>
        <p:spPr>
          <a:xfrm>
            <a:off x="838200" y="1752600"/>
            <a:ext cx="8001000" cy="1200329"/>
          </a:xfrm>
          <a:prstGeom prst="rect">
            <a:avLst/>
          </a:prstGeom>
          <a:noFill/>
        </p:spPr>
        <p:txBody>
          <a:bodyPr wrap="square">
            <a:spAutoFit/>
          </a:bodyPr>
          <a:lstStyle/>
          <a:p>
            <a:pPr algn="just"/>
            <a:r>
              <a:rPr lang="en-US" dirty="0"/>
              <a:t>For </a:t>
            </a:r>
            <a:r>
              <a:rPr lang="en-US" dirty="0" err="1"/>
              <a:t>YOLOv8</a:t>
            </a:r>
            <a:r>
              <a:rPr lang="en-US" dirty="0"/>
              <a:t>, the accuracy achieved was 87.2%, and for LSTM, it was 89.8%. The results are displayed below. The </a:t>
            </a:r>
            <a:r>
              <a:rPr lang="en-US" dirty="0" err="1"/>
              <a:t>YOLOv8</a:t>
            </a:r>
            <a:r>
              <a:rPr lang="en-US" dirty="0"/>
              <a:t> test results appear as white text in the lower left corner of the screen, and the LSTM results are shown as light blue text in the upper left corner of the screen.</a:t>
            </a:r>
          </a:p>
        </p:txBody>
      </p:sp>
      <p:pic>
        <p:nvPicPr>
          <p:cNvPr id="6" name="Chỗ dành sẵn cho Nội dung 4">
            <a:extLst>
              <a:ext uri="{FF2B5EF4-FFF2-40B4-BE49-F238E27FC236}">
                <a16:creationId xmlns:a16="http://schemas.microsoft.com/office/drawing/2014/main" id="{C2AB5597-D88B-59AB-ECDC-B074714F33F9}"/>
              </a:ext>
            </a:extLst>
          </p:cNvPr>
          <p:cNvPicPr>
            <a:picLocks noGrp="1" noChangeAspect="1"/>
          </p:cNvPicPr>
          <p:nvPr>
            <p:ph idx="1"/>
          </p:nvPr>
        </p:nvPicPr>
        <p:blipFill>
          <a:blip r:embed="rId2"/>
          <a:stretch>
            <a:fillRect/>
          </a:stretch>
        </p:blipFill>
        <p:spPr>
          <a:xfrm>
            <a:off x="2419350" y="3056649"/>
            <a:ext cx="4305300" cy="3420351"/>
          </a:xfrm>
        </p:spPr>
      </p:pic>
    </p:spTree>
    <p:extLst>
      <p:ext uri="{BB962C8B-B14F-4D97-AF65-F5344CB8AC3E}">
        <p14:creationId xmlns:p14="http://schemas.microsoft.com/office/powerpoint/2010/main" val="42054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4841BA-79C1-DB05-DF1B-43076A73C701}"/>
              </a:ext>
            </a:extLst>
          </p:cNvPr>
          <p:cNvSpPr>
            <a:spLocks noGrp="1"/>
          </p:cNvSpPr>
          <p:nvPr>
            <p:ph type="title"/>
          </p:nvPr>
        </p:nvSpPr>
        <p:spPr/>
        <p:txBody>
          <a:bodyPr/>
          <a:lstStyle/>
          <a:p>
            <a:pPr lvl="1"/>
            <a:r>
              <a:rPr lang="en-US" altLang="en-US" dirty="0"/>
              <a:t>The results</a:t>
            </a:r>
          </a:p>
        </p:txBody>
      </p:sp>
      <p:pic>
        <p:nvPicPr>
          <p:cNvPr id="5" name="Chỗ dành sẵn cho Nội dung 4">
            <a:extLst>
              <a:ext uri="{FF2B5EF4-FFF2-40B4-BE49-F238E27FC236}">
                <a16:creationId xmlns:a16="http://schemas.microsoft.com/office/drawing/2014/main" id="{9B594D8D-718F-BB22-FEB1-A56F694EEDD4}"/>
              </a:ext>
            </a:extLst>
          </p:cNvPr>
          <p:cNvPicPr>
            <a:picLocks noGrp="1" noChangeAspect="1"/>
          </p:cNvPicPr>
          <p:nvPr>
            <p:ph idx="1"/>
          </p:nvPr>
        </p:nvPicPr>
        <p:blipFill>
          <a:blip r:embed="rId2"/>
          <a:stretch>
            <a:fillRect/>
          </a:stretch>
        </p:blipFill>
        <p:spPr>
          <a:xfrm>
            <a:off x="192299" y="2362201"/>
            <a:ext cx="4028437" cy="3200399"/>
          </a:xfrm>
        </p:spPr>
      </p:pic>
      <p:pic>
        <p:nvPicPr>
          <p:cNvPr id="7" name="Hình ảnh 6">
            <a:extLst>
              <a:ext uri="{FF2B5EF4-FFF2-40B4-BE49-F238E27FC236}">
                <a16:creationId xmlns:a16="http://schemas.microsoft.com/office/drawing/2014/main" id="{1CD58711-246B-447E-669E-B93FFA819434}"/>
              </a:ext>
            </a:extLst>
          </p:cNvPr>
          <p:cNvPicPr>
            <a:picLocks noChangeAspect="1"/>
          </p:cNvPicPr>
          <p:nvPr/>
        </p:nvPicPr>
        <p:blipFill>
          <a:blip r:embed="rId3"/>
          <a:stretch>
            <a:fillRect/>
          </a:stretch>
        </p:blipFill>
        <p:spPr>
          <a:xfrm>
            <a:off x="4919502" y="2362200"/>
            <a:ext cx="4032199" cy="3200400"/>
          </a:xfrm>
          <a:prstGeom prst="rect">
            <a:avLst/>
          </a:prstGeom>
        </p:spPr>
      </p:pic>
      <p:sp>
        <p:nvSpPr>
          <p:cNvPr id="12" name="Hộp Văn bản 11">
            <a:extLst>
              <a:ext uri="{FF2B5EF4-FFF2-40B4-BE49-F238E27FC236}">
                <a16:creationId xmlns:a16="http://schemas.microsoft.com/office/drawing/2014/main" id="{73376FE6-31C2-C46E-BAEF-C52E76C33AA4}"/>
              </a:ext>
            </a:extLst>
          </p:cNvPr>
          <p:cNvSpPr txBox="1"/>
          <p:nvPr/>
        </p:nvSpPr>
        <p:spPr>
          <a:xfrm>
            <a:off x="4024414" y="1638283"/>
            <a:ext cx="1095172" cy="369332"/>
          </a:xfrm>
          <a:prstGeom prst="rect">
            <a:avLst/>
          </a:prstGeom>
          <a:noFill/>
        </p:spPr>
        <p:txBody>
          <a:bodyPr wrap="none" rtlCol="0">
            <a:spAutoFit/>
          </a:bodyPr>
          <a:lstStyle/>
          <a:p>
            <a:r>
              <a:rPr lang="en-US" b="1" dirty="0" err="1"/>
              <a:t>YOLOv8</a:t>
            </a:r>
            <a:endParaRPr lang="en-US" b="1" dirty="0"/>
          </a:p>
        </p:txBody>
      </p:sp>
      <p:sp>
        <p:nvSpPr>
          <p:cNvPr id="13" name="Hộp Văn bản 12">
            <a:extLst>
              <a:ext uri="{FF2B5EF4-FFF2-40B4-BE49-F238E27FC236}">
                <a16:creationId xmlns:a16="http://schemas.microsoft.com/office/drawing/2014/main" id="{00FEF33C-D25D-EB32-B613-E60199B9DE6E}"/>
              </a:ext>
            </a:extLst>
          </p:cNvPr>
          <p:cNvSpPr txBox="1"/>
          <p:nvPr/>
        </p:nvSpPr>
        <p:spPr>
          <a:xfrm>
            <a:off x="1701410" y="5791200"/>
            <a:ext cx="1010213" cy="369332"/>
          </a:xfrm>
          <a:prstGeom prst="rect">
            <a:avLst/>
          </a:prstGeom>
          <a:noFill/>
        </p:spPr>
        <p:txBody>
          <a:bodyPr wrap="none" rtlCol="0">
            <a:spAutoFit/>
          </a:bodyPr>
          <a:lstStyle/>
          <a:p>
            <a:r>
              <a:rPr lang="en-US" dirty="0"/>
              <a:t>Test “A”</a:t>
            </a:r>
          </a:p>
        </p:txBody>
      </p:sp>
      <p:sp>
        <p:nvSpPr>
          <p:cNvPr id="14" name="Hộp Văn bản 13">
            <a:extLst>
              <a:ext uri="{FF2B5EF4-FFF2-40B4-BE49-F238E27FC236}">
                <a16:creationId xmlns:a16="http://schemas.microsoft.com/office/drawing/2014/main" id="{8ED7A46C-25CC-91D9-E8B2-881A16953C07}"/>
              </a:ext>
            </a:extLst>
          </p:cNvPr>
          <p:cNvSpPr txBox="1"/>
          <p:nvPr/>
        </p:nvSpPr>
        <p:spPr>
          <a:xfrm>
            <a:off x="6432379" y="5732519"/>
            <a:ext cx="1005403" cy="369332"/>
          </a:xfrm>
          <a:prstGeom prst="rect">
            <a:avLst/>
          </a:prstGeom>
          <a:noFill/>
        </p:spPr>
        <p:txBody>
          <a:bodyPr wrap="none" rtlCol="0">
            <a:spAutoFit/>
          </a:bodyPr>
          <a:lstStyle/>
          <a:p>
            <a:r>
              <a:rPr lang="en-US" dirty="0"/>
              <a:t>Test “B”</a:t>
            </a:r>
          </a:p>
        </p:txBody>
      </p:sp>
    </p:spTree>
    <p:extLst>
      <p:ext uri="{BB962C8B-B14F-4D97-AF65-F5344CB8AC3E}">
        <p14:creationId xmlns:p14="http://schemas.microsoft.com/office/powerpoint/2010/main" val="178740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4841BA-79C1-DB05-DF1B-43076A73C701}"/>
              </a:ext>
            </a:extLst>
          </p:cNvPr>
          <p:cNvSpPr>
            <a:spLocks noGrp="1"/>
          </p:cNvSpPr>
          <p:nvPr>
            <p:ph type="title"/>
          </p:nvPr>
        </p:nvSpPr>
        <p:spPr/>
        <p:txBody>
          <a:bodyPr/>
          <a:lstStyle/>
          <a:p>
            <a:pPr lvl="1"/>
            <a:r>
              <a:rPr lang="en-US" altLang="en-US" dirty="0"/>
              <a:t>The results</a:t>
            </a:r>
          </a:p>
        </p:txBody>
      </p:sp>
      <p:sp>
        <p:nvSpPr>
          <p:cNvPr id="12" name="Hộp Văn bản 11">
            <a:extLst>
              <a:ext uri="{FF2B5EF4-FFF2-40B4-BE49-F238E27FC236}">
                <a16:creationId xmlns:a16="http://schemas.microsoft.com/office/drawing/2014/main" id="{73376FE6-31C2-C46E-BAEF-C52E76C33AA4}"/>
              </a:ext>
            </a:extLst>
          </p:cNvPr>
          <p:cNvSpPr txBox="1"/>
          <p:nvPr/>
        </p:nvSpPr>
        <p:spPr>
          <a:xfrm>
            <a:off x="4175523" y="1699959"/>
            <a:ext cx="813043" cy="369332"/>
          </a:xfrm>
          <a:prstGeom prst="rect">
            <a:avLst/>
          </a:prstGeom>
          <a:noFill/>
        </p:spPr>
        <p:txBody>
          <a:bodyPr wrap="none" rtlCol="0">
            <a:spAutoFit/>
          </a:bodyPr>
          <a:lstStyle/>
          <a:p>
            <a:r>
              <a:rPr lang="en-US" b="1" dirty="0"/>
              <a:t>LSTM</a:t>
            </a:r>
          </a:p>
        </p:txBody>
      </p:sp>
      <p:pic>
        <p:nvPicPr>
          <p:cNvPr id="4" name="Hình ảnh 3">
            <a:extLst>
              <a:ext uri="{FF2B5EF4-FFF2-40B4-BE49-F238E27FC236}">
                <a16:creationId xmlns:a16="http://schemas.microsoft.com/office/drawing/2014/main" id="{28697ED9-EFAF-F595-2D12-406998AAED4E}"/>
              </a:ext>
            </a:extLst>
          </p:cNvPr>
          <p:cNvPicPr>
            <a:picLocks noChangeAspect="1"/>
          </p:cNvPicPr>
          <p:nvPr/>
        </p:nvPicPr>
        <p:blipFill>
          <a:blip r:embed="rId3"/>
          <a:stretch>
            <a:fillRect/>
          </a:stretch>
        </p:blipFill>
        <p:spPr>
          <a:xfrm>
            <a:off x="435990" y="2943798"/>
            <a:ext cx="3807681" cy="3019391"/>
          </a:xfrm>
          <a:prstGeom prst="rect">
            <a:avLst/>
          </a:prstGeom>
        </p:spPr>
      </p:pic>
      <p:pic>
        <p:nvPicPr>
          <p:cNvPr id="6" name="Hình ảnh 5">
            <a:extLst>
              <a:ext uri="{FF2B5EF4-FFF2-40B4-BE49-F238E27FC236}">
                <a16:creationId xmlns:a16="http://schemas.microsoft.com/office/drawing/2014/main" id="{844A9EAA-A756-4385-B681-AF1DA2A1BDF3}"/>
              </a:ext>
            </a:extLst>
          </p:cNvPr>
          <p:cNvPicPr>
            <a:picLocks noChangeAspect="1"/>
          </p:cNvPicPr>
          <p:nvPr/>
        </p:nvPicPr>
        <p:blipFill>
          <a:blip r:embed="rId4"/>
          <a:stretch>
            <a:fillRect/>
          </a:stretch>
        </p:blipFill>
        <p:spPr>
          <a:xfrm>
            <a:off x="4906344" y="2944584"/>
            <a:ext cx="3801666" cy="3019391"/>
          </a:xfrm>
          <a:prstGeom prst="rect">
            <a:avLst/>
          </a:prstGeom>
        </p:spPr>
      </p:pic>
      <p:sp>
        <p:nvSpPr>
          <p:cNvPr id="8" name="Hộp Văn bản 7">
            <a:extLst>
              <a:ext uri="{FF2B5EF4-FFF2-40B4-BE49-F238E27FC236}">
                <a16:creationId xmlns:a16="http://schemas.microsoft.com/office/drawing/2014/main" id="{EF2A2E50-BA4C-52E5-E268-00A5D5C1FD58}"/>
              </a:ext>
            </a:extLst>
          </p:cNvPr>
          <p:cNvSpPr txBox="1"/>
          <p:nvPr/>
        </p:nvSpPr>
        <p:spPr>
          <a:xfrm>
            <a:off x="2665067" y="6019800"/>
            <a:ext cx="3813865" cy="369332"/>
          </a:xfrm>
          <a:prstGeom prst="rect">
            <a:avLst/>
          </a:prstGeom>
          <a:noFill/>
        </p:spPr>
        <p:txBody>
          <a:bodyPr wrap="none" rtlCol="0">
            <a:spAutoFit/>
          </a:bodyPr>
          <a:lstStyle/>
          <a:p>
            <a:r>
              <a:rPr lang="en-US" dirty="0"/>
              <a:t>Test “Ă” with two sequential actions</a:t>
            </a:r>
          </a:p>
        </p:txBody>
      </p:sp>
      <p:sp>
        <p:nvSpPr>
          <p:cNvPr id="10" name="Hộp Văn bản 9">
            <a:extLst>
              <a:ext uri="{FF2B5EF4-FFF2-40B4-BE49-F238E27FC236}">
                <a16:creationId xmlns:a16="http://schemas.microsoft.com/office/drawing/2014/main" id="{9FFD1697-E157-1015-7863-65A283D783D4}"/>
              </a:ext>
            </a:extLst>
          </p:cNvPr>
          <p:cNvSpPr txBox="1"/>
          <p:nvPr/>
        </p:nvSpPr>
        <p:spPr>
          <a:xfrm>
            <a:off x="594123" y="2182986"/>
            <a:ext cx="7162800" cy="646331"/>
          </a:xfrm>
          <a:prstGeom prst="rect">
            <a:avLst/>
          </a:prstGeom>
          <a:noFill/>
        </p:spPr>
        <p:txBody>
          <a:bodyPr wrap="square">
            <a:spAutoFit/>
          </a:bodyPr>
          <a:lstStyle/>
          <a:p>
            <a:r>
              <a:rPr lang="en-US" dirty="0"/>
              <a:t>As the LSTM was being tested, </a:t>
            </a:r>
            <a:r>
              <a:rPr lang="en-US" dirty="0" err="1"/>
              <a:t>YOLOv8</a:t>
            </a:r>
            <a:r>
              <a:rPr lang="en-US" dirty="0"/>
              <a:t> was still operational, hence the simultaneous display of results.</a:t>
            </a:r>
          </a:p>
        </p:txBody>
      </p:sp>
    </p:spTree>
    <p:extLst>
      <p:ext uri="{BB962C8B-B14F-4D97-AF65-F5344CB8AC3E}">
        <p14:creationId xmlns:p14="http://schemas.microsoft.com/office/powerpoint/2010/main" val="407657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4841BA-79C1-DB05-DF1B-43076A73C701}"/>
              </a:ext>
            </a:extLst>
          </p:cNvPr>
          <p:cNvSpPr>
            <a:spLocks noGrp="1"/>
          </p:cNvSpPr>
          <p:nvPr>
            <p:ph type="title"/>
          </p:nvPr>
        </p:nvSpPr>
        <p:spPr/>
        <p:txBody>
          <a:bodyPr/>
          <a:lstStyle/>
          <a:p>
            <a:pPr lvl="1"/>
            <a:r>
              <a:rPr lang="en-US" altLang="en-US" dirty="0"/>
              <a:t>The results</a:t>
            </a:r>
          </a:p>
        </p:txBody>
      </p:sp>
      <p:sp>
        <p:nvSpPr>
          <p:cNvPr id="12" name="Hộp Văn bản 11">
            <a:extLst>
              <a:ext uri="{FF2B5EF4-FFF2-40B4-BE49-F238E27FC236}">
                <a16:creationId xmlns:a16="http://schemas.microsoft.com/office/drawing/2014/main" id="{73376FE6-31C2-C46E-BAEF-C52E76C33AA4}"/>
              </a:ext>
            </a:extLst>
          </p:cNvPr>
          <p:cNvSpPr txBox="1"/>
          <p:nvPr/>
        </p:nvSpPr>
        <p:spPr>
          <a:xfrm>
            <a:off x="4175523" y="1699959"/>
            <a:ext cx="813043" cy="369332"/>
          </a:xfrm>
          <a:prstGeom prst="rect">
            <a:avLst/>
          </a:prstGeom>
          <a:noFill/>
        </p:spPr>
        <p:txBody>
          <a:bodyPr wrap="none" rtlCol="0">
            <a:spAutoFit/>
          </a:bodyPr>
          <a:lstStyle/>
          <a:p>
            <a:r>
              <a:rPr lang="en-US" b="1" dirty="0"/>
              <a:t>LSTM</a:t>
            </a:r>
          </a:p>
        </p:txBody>
      </p:sp>
      <p:sp>
        <p:nvSpPr>
          <p:cNvPr id="8" name="Hộp Văn bản 7">
            <a:extLst>
              <a:ext uri="{FF2B5EF4-FFF2-40B4-BE49-F238E27FC236}">
                <a16:creationId xmlns:a16="http://schemas.microsoft.com/office/drawing/2014/main" id="{EF2A2E50-BA4C-52E5-E268-00A5D5C1FD58}"/>
              </a:ext>
            </a:extLst>
          </p:cNvPr>
          <p:cNvSpPr txBox="1"/>
          <p:nvPr/>
        </p:nvSpPr>
        <p:spPr>
          <a:xfrm>
            <a:off x="2665067" y="5791200"/>
            <a:ext cx="3813865" cy="369332"/>
          </a:xfrm>
          <a:prstGeom prst="rect">
            <a:avLst/>
          </a:prstGeom>
          <a:noFill/>
        </p:spPr>
        <p:txBody>
          <a:bodyPr wrap="none" rtlCol="0">
            <a:spAutoFit/>
          </a:bodyPr>
          <a:lstStyle/>
          <a:p>
            <a:r>
              <a:rPr lang="en-US" dirty="0"/>
              <a:t>Test “Â” with two sequential actions</a:t>
            </a:r>
          </a:p>
        </p:txBody>
      </p:sp>
      <p:pic>
        <p:nvPicPr>
          <p:cNvPr id="3" name="Hình ảnh 2">
            <a:extLst>
              <a:ext uri="{FF2B5EF4-FFF2-40B4-BE49-F238E27FC236}">
                <a16:creationId xmlns:a16="http://schemas.microsoft.com/office/drawing/2014/main" id="{696187DE-66C0-F9D5-9530-283917FAE274}"/>
              </a:ext>
            </a:extLst>
          </p:cNvPr>
          <p:cNvPicPr>
            <a:picLocks noChangeAspect="1"/>
          </p:cNvPicPr>
          <p:nvPr/>
        </p:nvPicPr>
        <p:blipFill>
          <a:blip r:embed="rId3"/>
          <a:stretch>
            <a:fillRect/>
          </a:stretch>
        </p:blipFill>
        <p:spPr>
          <a:xfrm>
            <a:off x="327021" y="2542111"/>
            <a:ext cx="3828414" cy="3019391"/>
          </a:xfrm>
          <a:prstGeom prst="rect">
            <a:avLst/>
          </a:prstGeom>
        </p:spPr>
      </p:pic>
      <p:pic>
        <p:nvPicPr>
          <p:cNvPr id="5" name="Hình ảnh 4">
            <a:extLst>
              <a:ext uri="{FF2B5EF4-FFF2-40B4-BE49-F238E27FC236}">
                <a16:creationId xmlns:a16="http://schemas.microsoft.com/office/drawing/2014/main" id="{8FD07025-9A4A-4312-082D-EB838D3179A8}"/>
              </a:ext>
            </a:extLst>
          </p:cNvPr>
          <p:cNvPicPr>
            <a:picLocks noChangeAspect="1"/>
          </p:cNvPicPr>
          <p:nvPr/>
        </p:nvPicPr>
        <p:blipFill>
          <a:blip r:embed="rId4"/>
          <a:stretch>
            <a:fillRect/>
          </a:stretch>
        </p:blipFill>
        <p:spPr>
          <a:xfrm>
            <a:off x="4988565" y="2542111"/>
            <a:ext cx="3828414" cy="3020672"/>
          </a:xfrm>
          <a:prstGeom prst="rect">
            <a:avLst/>
          </a:prstGeom>
        </p:spPr>
      </p:pic>
    </p:spTree>
    <p:extLst>
      <p:ext uri="{BB962C8B-B14F-4D97-AF65-F5344CB8AC3E}">
        <p14:creationId xmlns:p14="http://schemas.microsoft.com/office/powerpoint/2010/main" val="3430445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DEFB8A6-35A6-9410-F1A8-C0A508630A1C}"/>
              </a:ext>
            </a:extLst>
          </p:cNvPr>
          <p:cNvSpPr>
            <a:spLocks noGrp="1"/>
          </p:cNvSpPr>
          <p:nvPr>
            <p:ph type="title"/>
          </p:nvPr>
        </p:nvSpPr>
        <p:spPr>
          <a:xfrm>
            <a:off x="1905000" y="304800"/>
            <a:ext cx="7086600" cy="944563"/>
          </a:xfrm>
        </p:spPr>
        <p:txBody>
          <a:bodyPr/>
          <a:lstStyle/>
          <a:p>
            <a:pPr lvl="1"/>
            <a:r>
              <a:rPr lang="en-US" altLang="en-US" dirty="0"/>
              <a:t>Demonstration</a:t>
            </a:r>
          </a:p>
        </p:txBody>
      </p:sp>
    </p:spTree>
    <p:extLst>
      <p:ext uri="{BB962C8B-B14F-4D97-AF65-F5344CB8AC3E}">
        <p14:creationId xmlns:p14="http://schemas.microsoft.com/office/powerpoint/2010/main" val="4260488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1AEAC79-BC1F-61A0-6EF9-644C18702962}"/>
              </a:ext>
            </a:extLst>
          </p:cNvPr>
          <p:cNvSpPr>
            <a:spLocks noGrp="1"/>
          </p:cNvSpPr>
          <p:nvPr>
            <p:ph type="title"/>
          </p:nvPr>
        </p:nvSpPr>
        <p:spPr/>
        <p:txBody>
          <a:bodyPr/>
          <a:lstStyle/>
          <a:p>
            <a:r>
              <a:rPr lang="en-US" dirty="0"/>
              <a:t>Future</a:t>
            </a:r>
          </a:p>
        </p:txBody>
      </p:sp>
      <p:sp>
        <p:nvSpPr>
          <p:cNvPr id="3" name="Chỗ dành sẵn cho Nội dung 2">
            <a:extLst>
              <a:ext uri="{FF2B5EF4-FFF2-40B4-BE49-F238E27FC236}">
                <a16:creationId xmlns:a16="http://schemas.microsoft.com/office/drawing/2014/main" id="{1063E4E0-0C17-E47A-44AB-69332C4B5CE3}"/>
              </a:ext>
            </a:extLst>
          </p:cNvPr>
          <p:cNvSpPr>
            <a:spLocks noGrp="1"/>
          </p:cNvSpPr>
          <p:nvPr>
            <p:ph idx="1"/>
          </p:nvPr>
        </p:nvSpPr>
        <p:spPr/>
        <p:txBody>
          <a:bodyPr/>
          <a:lstStyle/>
          <a:p>
            <a:pPr marL="0" indent="0">
              <a:buNone/>
            </a:pPr>
            <a:r>
              <a:rPr lang="en-US" dirty="0"/>
              <a:t>- Convert sign language to speech</a:t>
            </a:r>
          </a:p>
          <a:p>
            <a:pPr marL="0" indent="0">
              <a:buNone/>
            </a:pPr>
            <a:r>
              <a:rPr lang="en-US" dirty="0"/>
              <a:t>- Convert to speech to sign language, after that combined with a 3D model.</a:t>
            </a:r>
          </a:p>
        </p:txBody>
      </p:sp>
      <p:pic>
        <p:nvPicPr>
          <p:cNvPr id="2050" name="Picture 2" descr="Microsoft Kinect sensor converts sign language into speech and text | Daily  Mail Online">
            <a:extLst>
              <a:ext uri="{FF2B5EF4-FFF2-40B4-BE49-F238E27FC236}">
                <a16:creationId xmlns:a16="http://schemas.microsoft.com/office/drawing/2014/main" id="{809C5675-22B2-C6F8-9A87-772BDB8A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7" y="3429000"/>
            <a:ext cx="4848225" cy="27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65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56E01181-FA81-4C6D-9E62-C7D65FDA831E}"/>
              </a:ext>
            </a:extLst>
          </p:cNvPr>
          <p:cNvSpPr>
            <a:spLocks noGrp="1" noChangeArrowheads="1"/>
          </p:cNvSpPr>
          <p:nvPr>
            <p:ph type="body" idx="1"/>
          </p:nvPr>
        </p:nvSpPr>
        <p:spPr>
          <a:xfrm>
            <a:off x="609600" y="3048000"/>
            <a:ext cx="7924800" cy="2555875"/>
          </a:xfrm>
        </p:spPr>
        <p:txBody>
          <a:bodyPr/>
          <a:lstStyle/>
          <a:p>
            <a:pPr algn="ctr">
              <a:buFontTx/>
              <a:buNone/>
            </a:pPr>
            <a:r>
              <a:rPr lang="en-US" altLang="en-US" sz="3500" dirty="0"/>
              <a:t>Thank you for attending!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09A8D8C-80F7-440C-BEF1-9EFA4CBAAA33}"/>
              </a:ext>
            </a:extLst>
          </p:cNvPr>
          <p:cNvSpPr>
            <a:spLocks noGrp="1" noChangeArrowheads="1"/>
          </p:cNvSpPr>
          <p:nvPr>
            <p:ph type="title"/>
          </p:nvPr>
        </p:nvSpPr>
        <p:spPr/>
        <p:txBody>
          <a:bodyPr/>
          <a:lstStyle/>
          <a:p>
            <a:pPr lvl="1"/>
            <a:r>
              <a:rPr lang="en-US" altLang="en-US" dirty="0"/>
              <a:t>Main content</a:t>
            </a:r>
          </a:p>
        </p:txBody>
      </p:sp>
      <p:sp>
        <p:nvSpPr>
          <p:cNvPr id="25603" name="Rectangle 3">
            <a:extLst>
              <a:ext uri="{FF2B5EF4-FFF2-40B4-BE49-F238E27FC236}">
                <a16:creationId xmlns:a16="http://schemas.microsoft.com/office/drawing/2014/main" id="{2EE127BF-401A-4C36-A14A-872ADB44AB18}"/>
              </a:ext>
            </a:extLst>
          </p:cNvPr>
          <p:cNvSpPr>
            <a:spLocks noGrp="1" noChangeArrowheads="1"/>
          </p:cNvSpPr>
          <p:nvPr>
            <p:ph type="body" idx="1"/>
          </p:nvPr>
        </p:nvSpPr>
        <p:spPr>
          <a:xfrm>
            <a:off x="762000" y="1981200"/>
            <a:ext cx="8077200" cy="4767262"/>
          </a:xfrm>
        </p:spPr>
        <p:txBody>
          <a:bodyPr/>
          <a:lstStyle/>
          <a:p>
            <a:pPr marL="0" indent="0">
              <a:buNone/>
            </a:pPr>
            <a:r>
              <a:rPr lang="en-US" altLang="en-US" dirty="0"/>
              <a:t>The main content will have 5 parts:</a:t>
            </a:r>
          </a:p>
          <a:p>
            <a:pPr lvl="1"/>
            <a:r>
              <a:rPr lang="en-US" altLang="en-US" dirty="0"/>
              <a:t>The problem of the study</a:t>
            </a:r>
          </a:p>
          <a:p>
            <a:pPr lvl="1"/>
            <a:r>
              <a:rPr lang="en-US" altLang="en-US" dirty="0"/>
              <a:t>The methods of the study</a:t>
            </a:r>
          </a:p>
          <a:p>
            <a:pPr lvl="1"/>
            <a:r>
              <a:rPr lang="en-US" altLang="en-US" dirty="0"/>
              <a:t>The results</a:t>
            </a:r>
          </a:p>
          <a:p>
            <a:pPr lvl="1"/>
            <a:r>
              <a:rPr lang="en-US" altLang="en-US" dirty="0"/>
              <a:t>Demonstration</a:t>
            </a:r>
          </a:p>
          <a:p>
            <a:pPr lvl="1"/>
            <a:r>
              <a:rPr lang="en-US" altLang="en-US"/>
              <a:t>Future</a:t>
            </a:r>
            <a:endParaRPr lang="en-US" altLang="en-US" dirty="0"/>
          </a:p>
        </p:txBody>
      </p:sp>
    </p:spTree>
    <p:extLst>
      <p:ext uri="{BB962C8B-B14F-4D97-AF65-F5344CB8AC3E}">
        <p14:creationId xmlns:p14="http://schemas.microsoft.com/office/powerpoint/2010/main" val="59729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8C3918-47C8-0662-2449-E23D9A9D09DA}"/>
              </a:ext>
            </a:extLst>
          </p:cNvPr>
          <p:cNvSpPr>
            <a:spLocks noGrp="1"/>
          </p:cNvSpPr>
          <p:nvPr>
            <p:ph type="title"/>
          </p:nvPr>
        </p:nvSpPr>
        <p:spPr/>
        <p:txBody>
          <a:bodyPr/>
          <a:lstStyle/>
          <a:p>
            <a:r>
              <a:rPr lang="en-US" altLang="en-US" dirty="0"/>
              <a:t>The problem of the study</a:t>
            </a:r>
            <a:endParaRPr lang="en-US" dirty="0"/>
          </a:p>
        </p:txBody>
      </p:sp>
      <p:pic>
        <p:nvPicPr>
          <p:cNvPr id="5" name="Chỗ dành sẵn cho Nội dung 4">
            <a:extLst>
              <a:ext uri="{FF2B5EF4-FFF2-40B4-BE49-F238E27FC236}">
                <a16:creationId xmlns:a16="http://schemas.microsoft.com/office/drawing/2014/main" id="{6EDFF871-1DBD-FEEC-58F0-10D9C797A308}"/>
              </a:ext>
            </a:extLst>
          </p:cNvPr>
          <p:cNvPicPr>
            <a:picLocks noGrp="1" noChangeAspect="1"/>
          </p:cNvPicPr>
          <p:nvPr>
            <p:ph idx="1"/>
          </p:nvPr>
        </p:nvPicPr>
        <p:blipFill>
          <a:blip r:embed="rId2"/>
          <a:stretch>
            <a:fillRect/>
          </a:stretch>
        </p:blipFill>
        <p:spPr>
          <a:xfrm>
            <a:off x="1230338" y="3733800"/>
            <a:ext cx="6683319" cy="1386960"/>
          </a:xfrm>
        </p:spPr>
      </p:pic>
      <p:sp>
        <p:nvSpPr>
          <p:cNvPr id="6" name="Hộp Văn bản 5">
            <a:extLst>
              <a:ext uri="{FF2B5EF4-FFF2-40B4-BE49-F238E27FC236}">
                <a16:creationId xmlns:a16="http://schemas.microsoft.com/office/drawing/2014/main" id="{416C85D9-5421-3CBE-28E2-B4E9E11582A4}"/>
              </a:ext>
            </a:extLst>
          </p:cNvPr>
          <p:cNvSpPr txBox="1"/>
          <p:nvPr/>
        </p:nvSpPr>
        <p:spPr>
          <a:xfrm>
            <a:off x="838199" y="1946959"/>
            <a:ext cx="7467599" cy="1477328"/>
          </a:xfrm>
          <a:prstGeom prst="rect">
            <a:avLst/>
          </a:prstGeom>
          <a:noFill/>
        </p:spPr>
        <p:txBody>
          <a:bodyPr wrap="square" rtlCol="0">
            <a:spAutoFit/>
          </a:bodyPr>
          <a:lstStyle/>
          <a:p>
            <a:r>
              <a:rPr lang="en-US" dirty="0"/>
              <a:t>Currently, statistics show that there are about 700,000 deaf people, including those born with deafness and those who become deaf due to accidents. This group often faces difficulties in communicating with others because they cannot hear or speak. Consequently, they tend to be isolated in society and face challenges in their daily lives.</a:t>
            </a:r>
          </a:p>
        </p:txBody>
      </p:sp>
      <p:sp>
        <p:nvSpPr>
          <p:cNvPr id="7" name="Hộp Văn bản 6">
            <a:extLst>
              <a:ext uri="{FF2B5EF4-FFF2-40B4-BE49-F238E27FC236}">
                <a16:creationId xmlns:a16="http://schemas.microsoft.com/office/drawing/2014/main" id="{8FC17D09-BE39-42CD-53B1-9AFBC8DE6237}"/>
              </a:ext>
            </a:extLst>
          </p:cNvPr>
          <p:cNvSpPr txBox="1"/>
          <p:nvPr/>
        </p:nvSpPr>
        <p:spPr>
          <a:xfrm>
            <a:off x="2147295" y="5430273"/>
            <a:ext cx="4849404" cy="307777"/>
          </a:xfrm>
          <a:prstGeom prst="rect">
            <a:avLst/>
          </a:prstGeom>
          <a:noFill/>
        </p:spPr>
        <p:txBody>
          <a:bodyPr wrap="none" rtlCol="0">
            <a:spAutoFit/>
          </a:bodyPr>
          <a:lstStyle/>
          <a:p>
            <a:r>
              <a:rPr lang="en-US" sz="1400" dirty="0"/>
              <a:t>Source: https://</a:t>
            </a:r>
            <a:r>
              <a:rPr lang="en-US" sz="1400" dirty="0" err="1"/>
              <a:t>joshuaproject.net</a:t>
            </a:r>
            <a:r>
              <a:rPr lang="en-US" sz="1400" dirty="0"/>
              <a:t>/</a:t>
            </a:r>
            <a:r>
              <a:rPr lang="en-US" sz="1400" dirty="0" err="1"/>
              <a:t>people_groups</a:t>
            </a:r>
            <a:r>
              <a:rPr lang="en-US" sz="1400" dirty="0"/>
              <a:t>/19007/</a:t>
            </a:r>
            <a:r>
              <a:rPr lang="en-US" sz="1400" dirty="0" err="1"/>
              <a:t>VM</a:t>
            </a:r>
            <a:endParaRPr lang="en-US" sz="1400" dirty="0"/>
          </a:p>
        </p:txBody>
      </p:sp>
    </p:spTree>
    <p:extLst>
      <p:ext uri="{BB962C8B-B14F-4D97-AF65-F5344CB8AC3E}">
        <p14:creationId xmlns:p14="http://schemas.microsoft.com/office/powerpoint/2010/main" val="291042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0CA321-390E-CF46-6369-8CAF0744923E}"/>
              </a:ext>
            </a:extLst>
          </p:cNvPr>
          <p:cNvSpPr>
            <a:spLocks noGrp="1"/>
          </p:cNvSpPr>
          <p:nvPr>
            <p:ph type="title"/>
          </p:nvPr>
        </p:nvSpPr>
        <p:spPr/>
        <p:txBody>
          <a:bodyPr/>
          <a:lstStyle/>
          <a:p>
            <a:r>
              <a:rPr lang="en-US" altLang="en-US" dirty="0"/>
              <a:t>The problem of the study</a:t>
            </a:r>
            <a:endParaRPr lang="en-US" dirty="0"/>
          </a:p>
        </p:txBody>
      </p:sp>
      <p:pic>
        <p:nvPicPr>
          <p:cNvPr id="5" name="Hình ảnh 4">
            <a:extLst>
              <a:ext uri="{FF2B5EF4-FFF2-40B4-BE49-F238E27FC236}">
                <a16:creationId xmlns:a16="http://schemas.microsoft.com/office/drawing/2014/main" id="{2F18E7C1-6932-DEDA-7E6C-A5135AC3A216}"/>
              </a:ext>
            </a:extLst>
          </p:cNvPr>
          <p:cNvPicPr>
            <a:picLocks noChangeAspect="1"/>
          </p:cNvPicPr>
          <p:nvPr/>
        </p:nvPicPr>
        <p:blipFill>
          <a:blip r:embed="rId2"/>
          <a:stretch>
            <a:fillRect/>
          </a:stretch>
        </p:blipFill>
        <p:spPr>
          <a:xfrm>
            <a:off x="2414883" y="3832544"/>
            <a:ext cx="4314231" cy="2286000"/>
          </a:xfrm>
          <a:prstGeom prst="rect">
            <a:avLst/>
          </a:prstGeom>
        </p:spPr>
      </p:pic>
      <p:sp>
        <p:nvSpPr>
          <p:cNvPr id="6" name="Hộp Văn bản 5">
            <a:extLst>
              <a:ext uri="{FF2B5EF4-FFF2-40B4-BE49-F238E27FC236}">
                <a16:creationId xmlns:a16="http://schemas.microsoft.com/office/drawing/2014/main" id="{3F8C83AE-A9A5-D7E6-6AC8-BDA5B9C9F09C}"/>
              </a:ext>
            </a:extLst>
          </p:cNvPr>
          <p:cNvSpPr txBox="1"/>
          <p:nvPr/>
        </p:nvSpPr>
        <p:spPr>
          <a:xfrm>
            <a:off x="1257298" y="1674674"/>
            <a:ext cx="6629399" cy="1754326"/>
          </a:xfrm>
          <a:prstGeom prst="rect">
            <a:avLst/>
          </a:prstGeom>
          <a:noFill/>
        </p:spPr>
        <p:txBody>
          <a:bodyPr wrap="square" rtlCol="0">
            <a:spAutoFit/>
          </a:bodyPr>
          <a:lstStyle/>
          <a:p>
            <a:r>
              <a:rPr lang="en-US" dirty="0"/>
              <a:t>This issue has attracted the attention of many scientists, and various solutions have been proposed, such as using hearing aids. However, the price of hearing aids in Vietnam is quite high, ranging from 1 to over 10 million VND. With such high prices, not everyone can afford them. Additionally, for severe cases of deafness, hearing aids may not be effective.</a:t>
            </a:r>
          </a:p>
        </p:txBody>
      </p:sp>
    </p:spTree>
    <p:extLst>
      <p:ext uri="{BB962C8B-B14F-4D97-AF65-F5344CB8AC3E}">
        <p14:creationId xmlns:p14="http://schemas.microsoft.com/office/powerpoint/2010/main" val="253525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06C9DE-15F1-7FF7-F805-B8AF865F942A}"/>
              </a:ext>
            </a:extLst>
          </p:cNvPr>
          <p:cNvSpPr>
            <a:spLocks noGrp="1"/>
          </p:cNvSpPr>
          <p:nvPr>
            <p:ph type="title"/>
          </p:nvPr>
        </p:nvSpPr>
        <p:spPr/>
        <p:txBody>
          <a:bodyPr/>
          <a:lstStyle/>
          <a:p>
            <a:r>
              <a:rPr lang="en-US" altLang="en-US" dirty="0"/>
              <a:t>The problem of the study</a:t>
            </a:r>
            <a:endParaRPr lang="en-US" dirty="0"/>
          </a:p>
        </p:txBody>
      </p:sp>
      <p:sp>
        <p:nvSpPr>
          <p:cNvPr id="5" name="Hộp Văn bản 4">
            <a:extLst>
              <a:ext uri="{FF2B5EF4-FFF2-40B4-BE49-F238E27FC236}">
                <a16:creationId xmlns:a16="http://schemas.microsoft.com/office/drawing/2014/main" id="{104B9EBD-E3D6-7049-A463-01996D73A804}"/>
              </a:ext>
            </a:extLst>
          </p:cNvPr>
          <p:cNvSpPr txBox="1"/>
          <p:nvPr/>
        </p:nvSpPr>
        <p:spPr>
          <a:xfrm>
            <a:off x="762000" y="1905001"/>
            <a:ext cx="8153400" cy="944564"/>
          </a:xfrm>
          <a:prstGeom prst="rect">
            <a:avLst/>
          </a:prstGeom>
          <a:noFill/>
        </p:spPr>
        <p:txBody>
          <a:bodyPr wrap="square">
            <a:spAutoFit/>
          </a:bodyPr>
          <a:lstStyle/>
          <a:p>
            <a:r>
              <a:rPr lang="en-US" dirty="0"/>
              <a:t>Therefore, to support the deaf community, many studies have focused on using machine learning to recognize sign language (a language for deaf people to communicate).</a:t>
            </a:r>
          </a:p>
        </p:txBody>
      </p:sp>
      <p:pic>
        <p:nvPicPr>
          <p:cNvPr id="11" name="Hình ảnh 10">
            <a:extLst>
              <a:ext uri="{FF2B5EF4-FFF2-40B4-BE49-F238E27FC236}">
                <a16:creationId xmlns:a16="http://schemas.microsoft.com/office/drawing/2014/main" id="{43FD3A14-ED65-84B4-92FA-264FB9042067}"/>
              </a:ext>
            </a:extLst>
          </p:cNvPr>
          <p:cNvPicPr>
            <a:picLocks noChangeAspect="1"/>
          </p:cNvPicPr>
          <p:nvPr/>
        </p:nvPicPr>
        <p:blipFill>
          <a:blip r:embed="rId2"/>
          <a:stretch>
            <a:fillRect/>
          </a:stretch>
        </p:blipFill>
        <p:spPr>
          <a:xfrm>
            <a:off x="2438400" y="3124200"/>
            <a:ext cx="4800600" cy="3000375"/>
          </a:xfrm>
          <a:prstGeom prst="rect">
            <a:avLst/>
          </a:prstGeom>
        </p:spPr>
      </p:pic>
    </p:spTree>
    <p:extLst>
      <p:ext uri="{BB962C8B-B14F-4D97-AF65-F5344CB8AC3E}">
        <p14:creationId xmlns:p14="http://schemas.microsoft.com/office/powerpoint/2010/main" val="265575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3A30B3-BDDF-36C1-146D-25C1393F742D}"/>
              </a:ext>
            </a:extLst>
          </p:cNvPr>
          <p:cNvSpPr>
            <a:spLocks noGrp="1"/>
          </p:cNvSpPr>
          <p:nvPr>
            <p:ph type="title"/>
          </p:nvPr>
        </p:nvSpPr>
        <p:spPr/>
        <p:txBody>
          <a:bodyPr/>
          <a:lstStyle/>
          <a:p>
            <a:r>
              <a:rPr lang="en-US" altLang="en-US" dirty="0"/>
              <a:t>The methods of the study</a:t>
            </a:r>
            <a:endParaRPr lang="en-US" dirty="0"/>
          </a:p>
        </p:txBody>
      </p:sp>
      <p:sp>
        <p:nvSpPr>
          <p:cNvPr id="5" name="Hộp Văn bản 4">
            <a:extLst>
              <a:ext uri="{FF2B5EF4-FFF2-40B4-BE49-F238E27FC236}">
                <a16:creationId xmlns:a16="http://schemas.microsoft.com/office/drawing/2014/main" id="{BC50CE2D-0E1F-7708-73DD-CCA33AE753C2}"/>
              </a:ext>
            </a:extLst>
          </p:cNvPr>
          <p:cNvSpPr txBox="1"/>
          <p:nvPr/>
        </p:nvSpPr>
        <p:spPr>
          <a:xfrm>
            <a:off x="838200" y="1981200"/>
            <a:ext cx="7467600" cy="646331"/>
          </a:xfrm>
          <a:prstGeom prst="rect">
            <a:avLst/>
          </a:prstGeom>
          <a:noFill/>
        </p:spPr>
        <p:txBody>
          <a:bodyPr wrap="square">
            <a:spAutoFit/>
          </a:bodyPr>
          <a:lstStyle/>
          <a:p>
            <a:r>
              <a:rPr lang="en-US" dirty="0"/>
              <a:t>The research method for recognizing Vietnamese sign language involves using machine learning to recognize images.</a:t>
            </a:r>
          </a:p>
        </p:txBody>
      </p:sp>
      <p:pic>
        <p:nvPicPr>
          <p:cNvPr id="7" name="Hình ảnh 6">
            <a:extLst>
              <a:ext uri="{FF2B5EF4-FFF2-40B4-BE49-F238E27FC236}">
                <a16:creationId xmlns:a16="http://schemas.microsoft.com/office/drawing/2014/main" id="{F02C4AD6-EC3D-24E3-4A68-750849E3BAB3}"/>
              </a:ext>
            </a:extLst>
          </p:cNvPr>
          <p:cNvPicPr>
            <a:picLocks noChangeAspect="1"/>
          </p:cNvPicPr>
          <p:nvPr/>
        </p:nvPicPr>
        <p:blipFill>
          <a:blip r:embed="rId2"/>
          <a:stretch>
            <a:fillRect/>
          </a:stretch>
        </p:blipFill>
        <p:spPr>
          <a:xfrm>
            <a:off x="609600" y="3193330"/>
            <a:ext cx="3551836" cy="1857103"/>
          </a:xfrm>
          <a:prstGeom prst="rect">
            <a:avLst/>
          </a:prstGeom>
        </p:spPr>
      </p:pic>
      <p:pic>
        <p:nvPicPr>
          <p:cNvPr id="9" name="Hình ảnh 8">
            <a:extLst>
              <a:ext uri="{FF2B5EF4-FFF2-40B4-BE49-F238E27FC236}">
                <a16:creationId xmlns:a16="http://schemas.microsoft.com/office/drawing/2014/main" id="{A703C2BF-0179-E477-E152-23B958CD904E}"/>
              </a:ext>
            </a:extLst>
          </p:cNvPr>
          <p:cNvPicPr>
            <a:picLocks noChangeAspect="1"/>
          </p:cNvPicPr>
          <p:nvPr/>
        </p:nvPicPr>
        <p:blipFill>
          <a:blip r:embed="rId3"/>
          <a:stretch>
            <a:fillRect/>
          </a:stretch>
        </p:blipFill>
        <p:spPr>
          <a:xfrm>
            <a:off x="5089403" y="3193330"/>
            <a:ext cx="3667027" cy="1856455"/>
          </a:xfrm>
          <a:prstGeom prst="rect">
            <a:avLst/>
          </a:prstGeom>
        </p:spPr>
      </p:pic>
      <p:sp>
        <p:nvSpPr>
          <p:cNvPr id="10" name="Hộp Văn bản 9">
            <a:extLst>
              <a:ext uri="{FF2B5EF4-FFF2-40B4-BE49-F238E27FC236}">
                <a16:creationId xmlns:a16="http://schemas.microsoft.com/office/drawing/2014/main" id="{3492DEC6-D72B-5F56-577C-9A0DDC1C6D8F}"/>
              </a:ext>
            </a:extLst>
          </p:cNvPr>
          <p:cNvSpPr txBox="1"/>
          <p:nvPr/>
        </p:nvSpPr>
        <p:spPr>
          <a:xfrm>
            <a:off x="1676400" y="5181600"/>
            <a:ext cx="1069524" cy="369332"/>
          </a:xfrm>
          <a:prstGeom prst="rect">
            <a:avLst/>
          </a:prstGeom>
          <a:noFill/>
        </p:spPr>
        <p:txBody>
          <a:bodyPr wrap="none" rtlCol="0">
            <a:spAutoFit/>
          </a:bodyPr>
          <a:lstStyle/>
          <a:p>
            <a:r>
              <a:rPr lang="en-US" dirty="0" err="1"/>
              <a:t>YOLOv8</a:t>
            </a:r>
            <a:endParaRPr lang="en-US" dirty="0"/>
          </a:p>
        </p:txBody>
      </p:sp>
      <p:sp>
        <p:nvSpPr>
          <p:cNvPr id="11" name="Hộp Văn bản 10">
            <a:extLst>
              <a:ext uri="{FF2B5EF4-FFF2-40B4-BE49-F238E27FC236}">
                <a16:creationId xmlns:a16="http://schemas.microsoft.com/office/drawing/2014/main" id="{73C488C2-5DE3-6EED-A6CE-62FCFF0CBBA7}"/>
              </a:ext>
            </a:extLst>
          </p:cNvPr>
          <p:cNvSpPr txBox="1"/>
          <p:nvPr/>
        </p:nvSpPr>
        <p:spPr>
          <a:xfrm>
            <a:off x="6522806" y="5181600"/>
            <a:ext cx="800219" cy="369332"/>
          </a:xfrm>
          <a:prstGeom prst="rect">
            <a:avLst/>
          </a:prstGeom>
          <a:noFill/>
        </p:spPr>
        <p:txBody>
          <a:bodyPr wrap="none" rtlCol="0">
            <a:spAutoFit/>
          </a:bodyPr>
          <a:lstStyle/>
          <a:p>
            <a:r>
              <a:rPr lang="en-US" dirty="0"/>
              <a:t>LSTM</a:t>
            </a:r>
          </a:p>
        </p:txBody>
      </p:sp>
    </p:spTree>
    <p:extLst>
      <p:ext uri="{BB962C8B-B14F-4D97-AF65-F5344CB8AC3E}">
        <p14:creationId xmlns:p14="http://schemas.microsoft.com/office/powerpoint/2010/main" val="3245069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DD91777-EBE3-7DF7-D99D-D38E0B431EF1}"/>
              </a:ext>
            </a:extLst>
          </p:cNvPr>
          <p:cNvSpPr>
            <a:spLocks noGrp="1"/>
          </p:cNvSpPr>
          <p:nvPr>
            <p:ph type="title"/>
          </p:nvPr>
        </p:nvSpPr>
        <p:spPr/>
        <p:txBody>
          <a:bodyPr/>
          <a:lstStyle/>
          <a:p>
            <a:r>
              <a:rPr lang="en-US" altLang="en-US" dirty="0"/>
              <a:t>The methods of the study</a:t>
            </a:r>
            <a:endParaRPr lang="en-US" dirty="0"/>
          </a:p>
        </p:txBody>
      </p:sp>
      <p:sp>
        <p:nvSpPr>
          <p:cNvPr id="4" name="Hộp Văn bản 3">
            <a:extLst>
              <a:ext uri="{FF2B5EF4-FFF2-40B4-BE49-F238E27FC236}">
                <a16:creationId xmlns:a16="http://schemas.microsoft.com/office/drawing/2014/main" id="{5E7A5BC0-01E2-3B7C-AB59-70BD07D8FC95}"/>
              </a:ext>
            </a:extLst>
          </p:cNvPr>
          <p:cNvSpPr txBox="1"/>
          <p:nvPr/>
        </p:nvSpPr>
        <p:spPr>
          <a:xfrm>
            <a:off x="1476176" y="1585369"/>
            <a:ext cx="5007140" cy="477054"/>
          </a:xfrm>
          <a:prstGeom prst="rect">
            <a:avLst/>
          </a:prstGeom>
          <a:noFill/>
        </p:spPr>
        <p:txBody>
          <a:bodyPr wrap="none" rtlCol="0">
            <a:spAutoFit/>
          </a:bodyPr>
          <a:lstStyle/>
          <a:p>
            <a:r>
              <a:rPr lang="en-US" sz="2500" dirty="0"/>
              <a:t>Why choose </a:t>
            </a:r>
            <a:r>
              <a:rPr lang="en-US" sz="2500" dirty="0" err="1"/>
              <a:t>YOLOv8</a:t>
            </a:r>
            <a:r>
              <a:rPr lang="en-US" sz="2500" dirty="0"/>
              <a:t> and LSTM?</a:t>
            </a:r>
          </a:p>
        </p:txBody>
      </p:sp>
      <p:sp>
        <p:nvSpPr>
          <p:cNvPr id="5" name="Hộp Văn bản 4">
            <a:extLst>
              <a:ext uri="{FF2B5EF4-FFF2-40B4-BE49-F238E27FC236}">
                <a16:creationId xmlns:a16="http://schemas.microsoft.com/office/drawing/2014/main" id="{5EDBCC70-311D-F56F-719F-3F17F51474E7}"/>
              </a:ext>
            </a:extLst>
          </p:cNvPr>
          <p:cNvSpPr txBox="1"/>
          <p:nvPr/>
        </p:nvSpPr>
        <p:spPr>
          <a:xfrm>
            <a:off x="604886" y="2097488"/>
            <a:ext cx="8229600" cy="646331"/>
          </a:xfrm>
          <a:prstGeom prst="rect">
            <a:avLst/>
          </a:prstGeom>
          <a:noFill/>
        </p:spPr>
        <p:txBody>
          <a:bodyPr wrap="square" rtlCol="0">
            <a:spAutoFit/>
          </a:bodyPr>
          <a:lstStyle/>
          <a:p>
            <a:r>
              <a:rPr lang="en-US" dirty="0"/>
              <a:t>- The reason for choosing YOLO is its reputation in real-time object detection with high accuracy.</a:t>
            </a:r>
          </a:p>
        </p:txBody>
      </p:sp>
      <p:sp>
        <p:nvSpPr>
          <p:cNvPr id="6" name="Hộp Văn bản 5">
            <a:extLst>
              <a:ext uri="{FF2B5EF4-FFF2-40B4-BE49-F238E27FC236}">
                <a16:creationId xmlns:a16="http://schemas.microsoft.com/office/drawing/2014/main" id="{1E641444-9E86-13F6-EE24-F85CE12637C8}"/>
              </a:ext>
            </a:extLst>
          </p:cNvPr>
          <p:cNvSpPr txBox="1"/>
          <p:nvPr/>
        </p:nvSpPr>
        <p:spPr>
          <a:xfrm>
            <a:off x="604886" y="2743819"/>
            <a:ext cx="8229600" cy="1200329"/>
          </a:xfrm>
          <a:prstGeom prst="rect">
            <a:avLst/>
          </a:prstGeom>
          <a:noFill/>
        </p:spPr>
        <p:txBody>
          <a:bodyPr wrap="square" rtlCol="0">
            <a:spAutoFit/>
          </a:bodyPr>
          <a:lstStyle/>
          <a:p>
            <a:r>
              <a:rPr lang="en-US" dirty="0"/>
              <a:t>- However, YOLO struggles with recognizing certain motions. In sign language, some words require combining two sequential actions to form a single word. Therefore, I chose LSTM to handle this, as it can process images in a time sequence.</a:t>
            </a:r>
          </a:p>
        </p:txBody>
      </p:sp>
      <p:pic>
        <p:nvPicPr>
          <p:cNvPr id="7" name="D0490B">
            <a:hlinkClick r:id="" action="ppaction://media"/>
            <a:extLst>
              <a:ext uri="{FF2B5EF4-FFF2-40B4-BE49-F238E27FC236}">
                <a16:creationId xmlns:a16="http://schemas.microsoft.com/office/drawing/2014/main" id="{5BCED91F-A75D-99BA-1BBC-F4ED6116BE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86086" y="3944148"/>
            <a:ext cx="4267200" cy="2400300"/>
          </a:xfrm>
          <a:prstGeom prst="rect">
            <a:avLst/>
          </a:prstGeom>
        </p:spPr>
      </p:pic>
    </p:spTree>
    <p:extLst>
      <p:ext uri="{BB962C8B-B14F-4D97-AF65-F5344CB8AC3E}">
        <p14:creationId xmlns:p14="http://schemas.microsoft.com/office/powerpoint/2010/main" val="267009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CAC4D94-711F-B26E-938D-0DB0C976F095}"/>
              </a:ext>
            </a:extLst>
          </p:cNvPr>
          <p:cNvSpPr>
            <a:spLocks noGrp="1"/>
          </p:cNvSpPr>
          <p:nvPr>
            <p:ph type="title"/>
          </p:nvPr>
        </p:nvSpPr>
        <p:spPr/>
        <p:txBody>
          <a:bodyPr/>
          <a:lstStyle/>
          <a:p>
            <a:r>
              <a:rPr lang="en-US" altLang="en-US" dirty="0"/>
              <a:t>The methods of the study</a:t>
            </a:r>
            <a:endParaRPr lang="en-US" dirty="0"/>
          </a:p>
        </p:txBody>
      </p:sp>
      <p:sp>
        <p:nvSpPr>
          <p:cNvPr id="5" name="Hộp Văn bản 4">
            <a:extLst>
              <a:ext uri="{FF2B5EF4-FFF2-40B4-BE49-F238E27FC236}">
                <a16:creationId xmlns:a16="http://schemas.microsoft.com/office/drawing/2014/main" id="{3177975E-61A3-0891-C814-D0E602121E89}"/>
              </a:ext>
            </a:extLst>
          </p:cNvPr>
          <p:cNvSpPr txBox="1"/>
          <p:nvPr/>
        </p:nvSpPr>
        <p:spPr>
          <a:xfrm>
            <a:off x="609600" y="1828800"/>
            <a:ext cx="6781800" cy="369332"/>
          </a:xfrm>
          <a:prstGeom prst="rect">
            <a:avLst/>
          </a:prstGeom>
          <a:noFill/>
        </p:spPr>
        <p:txBody>
          <a:bodyPr wrap="square">
            <a:spAutoFit/>
          </a:bodyPr>
          <a:lstStyle/>
          <a:p>
            <a:r>
              <a:rPr lang="en-US" dirty="0"/>
              <a:t>The following is the operational structure of the system:</a:t>
            </a:r>
          </a:p>
        </p:txBody>
      </p:sp>
      <p:pic>
        <p:nvPicPr>
          <p:cNvPr id="6" name="Hình ảnh 5">
            <a:extLst>
              <a:ext uri="{FF2B5EF4-FFF2-40B4-BE49-F238E27FC236}">
                <a16:creationId xmlns:a16="http://schemas.microsoft.com/office/drawing/2014/main" id="{3893651E-917F-8CFB-3085-51374060BB98}"/>
              </a:ext>
            </a:extLst>
          </p:cNvPr>
          <p:cNvPicPr>
            <a:picLocks noChangeAspect="1"/>
          </p:cNvPicPr>
          <p:nvPr/>
        </p:nvPicPr>
        <p:blipFill>
          <a:blip r:embed="rId2"/>
          <a:stretch>
            <a:fillRect/>
          </a:stretch>
        </p:blipFill>
        <p:spPr>
          <a:xfrm>
            <a:off x="685800" y="2438400"/>
            <a:ext cx="7993252" cy="3633470"/>
          </a:xfrm>
          <a:prstGeom prst="rect">
            <a:avLst/>
          </a:prstGeom>
        </p:spPr>
      </p:pic>
    </p:spTree>
    <p:extLst>
      <p:ext uri="{BB962C8B-B14F-4D97-AF65-F5344CB8AC3E}">
        <p14:creationId xmlns:p14="http://schemas.microsoft.com/office/powerpoint/2010/main" val="287291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CD1503-B546-FD4B-6D3B-5306872B4406}"/>
              </a:ext>
            </a:extLst>
          </p:cNvPr>
          <p:cNvSpPr>
            <a:spLocks noGrp="1"/>
          </p:cNvSpPr>
          <p:nvPr>
            <p:ph type="title"/>
          </p:nvPr>
        </p:nvSpPr>
        <p:spPr/>
        <p:txBody>
          <a:bodyPr/>
          <a:lstStyle/>
          <a:p>
            <a:r>
              <a:rPr lang="en-US" altLang="en-US" dirty="0"/>
              <a:t>The methods of the study</a:t>
            </a:r>
            <a:endParaRPr lang="en-US" dirty="0"/>
          </a:p>
        </p:txBody>
      </p:sp>
      <p:pic>
        <p:nvPicPr>
          <p:cNvPr id="5" name="Hình ảnh 4">
            <a:extLst>
              <a:ext uri="{FF2B5EF4-FFF2-40B4-BE49-F238E27FC236}">
                <a16:creationId xmlns:a16="http://schemas.microsoft.com/office/drawing/2014/main" id="{1E8BC960-B24F-83BF-6656-115836EB3C00}"/>
              </a:ext>
            </a:extLst>
          </p:cNvPr>
          <p:cNvPicPr>
            <a:picLocks noChangeAspect="1"/>
          </p:cNvPicPr>
          <p:nvPr/>
        </p:nvPicPr>
        <p:blipFill>
          <a:blip r:embed="rId2"/>
          <a:stretch>
            <a:fillRect/>
          </a:stretch>
        </p:blipFill>
        <p:spPr>
          <a:xfrm>
            <a:off x="6248400" y="1676400"/>
            <a:ext cx="2209800" cy="4587107"/>
          </a:xfrm>
          <a:prstGeom prst="rect">
            <a:avLst/>
          </a:prstGeom>
        </p:spPr>
      </p:pic>
      <p:sp>
        <p:nvSpPr>
          <p:cNvPr id="7" name="Hộp Văn bản 6">
            <a:extLst>
              <a:ext uri="{FF2B5EF4-FFF2-40B4-BE49-F238E27FC236}">
                <a16:creationId xmlns:a16="http://schemas.microsoft.com/office/drawing/2014/main" id="{50CBAB7F-1247-C5FD-6594-90066066A502}"/>
              </a:ext>
            </a:extLst>
          </p:cNvPr>
          <p:cNvSpPr txBox="1"/>
          <p:nvPr/>
        </p:nvSpPr>
        <p:spPr>
          <a:xfrm>
            <a:off x="685800" y="2343547"/>
            <a:ext cx="4343400" cy="2308324"/>
          </a:xfrm>
          <a:prstGeom prst="rect">
            <a:avLst/>
          </a:prstGeom>
          <a:noFill/>
        </p:spPr>
        <p:txBody>
          <a:bodyPr wrap="square">
            <a:spAutoFit/>
          </a:bodyPr>
          <a:lstStyle/>
          <a:p>
            <a:pPr algn="just"/>
            <a:r>
              <a:rPr lang="en-US" dirty="0"/>
              <a:t>For </a:t>
            </a:r>
            <a:r>
              <a:rPr lang="en-US" dirty="0" err="1"/>
              <a:t>YOLOv8</a:t>
            </a:r>
            <a:r>
              <a:rPr lang="en-US" dirty="0"/>
              <a:t>, the data underwent a data preprocessing step. This involved collecting images, filtering them, resizing them to a suitable size (640 x 640), and annotating bounding boxes. As a result, the </a:t>
            </a:r>
            <a:r>
              <a:rPr lang="en-US" dirty="0" err="1"/>
              <a:t>YOLOv8</a:t>
            </a:r>
            <a:r>
              <a:rPr lang="en-US" dirty="0"/>
              <a:t> dataset contains 8.487 samples (28 classes), with 80% for training and 20% for evaluation.</a:t>
            </a:r>
          </a:p>
        </p:txBody>
      </p:sp>
      <p:sp>
        <p:nvSpPr>
          <p:cNvPr id="9" name="Hộp Văn bản 8">
            <a:extLst>
              <a:ext uri="{FF2B5EF4-FFF2-40B4-BE49-F238E27FC236}">
                <a16:creationId xmlns:a16="http://schemas.microsoft.com/office/drawing/2014/main" id="{943F74F8-0191-D39C-2669-D61DF56A534C}"/>
              </a:ext>
            </a:extLst>
          </p:cNvPr>
          <p:cNvSpPr txBox="1"/>
          <p:nvPr/>
        </p:nvSpPr>
        <p:spPr>
          <a:xfrm>
            <a:off x="685800" y="1836798"/>
            <a:ext cx="4572000" cy="369332"/>
          </a:xfrm>
          <a:prstGeom prst="rect">
            <a:avLst/>
          </a:prstGeom>
          <a:noFill/>
        </p:spPr>
        <p:txBody>
          <a:bodyPr wrap="square">
            <a:spAutoFit/>
          </a:bodyPr>
          <a:lstStyle/>
          <a:p>
            <a:r>
              <a:rPr lang="en-US" b="1" dirty="0"/>
              <a:t>DATASET</a:t>
            </a:r>
          </a:p>
        </p:txBody>
      </p:sp>
    </p:spTree>
    <p:extLst>
      <p:ext uri="{BB962C8B-B14F-4D97-AF65-F5344CB8AC3E}">
        <p14:creationId xmlns:p14="http://schemas.microsoft.com/office/powerpoint/2010/main" val="88334710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665</Words>
  <Application>Microsoft Office PowerPoint</Application>
  <PresentationFormat>Trình chiếu Trên màn hình (4:3)</PresentationFormat>
  <Paragraphs>65</Paragraphs>
  <Slides>19</Slides>
  <Notes>2</Notes>
  <HiddenSlides>0</HiddenSlides>
  <MMClips>1</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19</vt:i4>
      </vt:variant>
    </vt:vector>
  </HeadingPairs>
  <TitlesOfParts>
    <vt:vector size="23" baseType="lpstr">
      <vt:lpstr>Arial</vt:lpstr>
      <vt:lpstr>Calibri</vt:lpstr>
      <vt:lpstr>Times New Roman</vt:lpstr>
      <vt:lpstr>Default Design</vt:lpstr>
      <vt:lpstr>RECOGNIZING VIETNAMESE SIGN LANGUAGE </vt:lpstr>
      <vt:lpstr>Main content</vt:lpstr>
      <vt:lpstr>The problem of the study</vt:lpstr>
      <vt:lpstr>The problem of the study</vt:lpstr>
      <vt:lpstr>The problem of the study</vt:lpstr>
      <vt:lpstr>The methods of the study</vt:lpstr>
      <vt:lpstr>The methods of the study</vt:lpstr>
      <vt:lpstr>The methods of the study</vt:lpstr>
      <vt:lpstr>The methods of the study</vt:lpstr>
      <vt:lpstr>The methods of the study</vt:lpstr>
      <vt:lpstr>The methods of the study</vt:lpstr>
      <vt:lpstr>The methods of the study</vt:lpstr>
      <vt:lpstr>The results</vt:lpstr>
      <vt:lpstr>The results</vt:lpstr>
      <vt:lpstr>The results</vt:lpstr>
      <vt:lpstr>The results</vt:lpstr>
      <vt:lpstr>Demonstration</vt:lpstr>
      <vt:lpstr>Future</vt:lpstr>
      <vt:lpstr>Bản trình bày PowerPoint</vt:lpstr>
    </vt:vector>
  </TitlesOfParts>
  <Company>CANTHO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TUYET NGA LE</cp:lastModifiedBy>
  <cp:revision>75</cp:revision>
  <dcterms:created xsi:type="dcterms:W3CDTF">2008-08-06T06:37:20Z</dcterms:created>
  <dcterms:modified xsi:type="dcterms:W3CDTF">2023-12-04T01:23:35Z</dcterms:modified>
</cp:coreProperties>
</file>